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71" r:id="rId2"/>
  </p:sldMasterIdLst>
  <p:notesMasterIdLst>
    <p:notesMasterId r:id="rId6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defRPr sz="1400" b="0" i="0" u="none" strike="noStrike" cap="none" baseline="0">
        <a:solidFill>
          <a:srgbClr val="000000"/>
        </a:solidFill>
        <a:latin typeface="Arial" panose="00000000000000000000"/>
        <a:ea typeface="Arial" panose="00000000000000000000"/>
        <a:cs typeface="Arial" panose="00000000000000000000"/>
        <a:sym typeface="Arial" panose="00000000000000000000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presProps" Target="presProps.xml"/><Relationship Id="rId64" Type="http://schemas.openxmlformats.org/officeDocument/2006/relationships/viewProps" Target="viewProps.xml"/><Relationship Id="rId65" Type="http://schemas.openxmlformats.org/officeDocument/2006/relationships/theme" Target="theme/theme1.xml"/><Relationship Id="rId66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slide" Target="slides/slide58.xml"/><Relationship Id="rId61" Type="http://schemas.openxmlformats.org/officeDocument/2006/relationships/notesMaster" Target="notesMasters/notesMaster1.xml"/><Relationship Id="rId62" Type="http://schemas.openxmlformats.org/officeDocument/2006/relationships/printerSettings" Target="printerSettings/printerSettings1.bin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marL="914400" lvl="1" indent="-317500">
              <a:buClr>
                <a:srgbClr val="000000"/>
              </a:buClr>
              <a:buSzPct val="127272"/>
              <a:buFont typeface="Courier New"/>
              <a:buChar char="o"/>
            </a:pPr>
            <a:r>
              <a:rPr sz="1100"/>
              <a:t>
</a:t>
            </a:r>
          </a:p>
          <a:p>
            <a:endParaRPr sz="1100"/>
          </a:p>
          <a:p>
            <a:endParaRPr sz="1100"/>
          </a:p>
          <a:p>
            <a:endParaRPr sz="1100"/>
          </a:p>
          <a:p>
            <a:endParaRPr sz="1100"/>
          </a:p>
          <a:p>
            <a:endParaRPr sz="1100"/>
          </a:p>
          <a:p>
            <a:endParaRPr sz="1100"/>
          </a:p>
          <a:p>
            <a:endParaRPr sz="1100"/>
          </a:p>
        </p:txBody>
      </p:sp>
    </p:spTree>
    <p:extLst>
      <p:ext uri="{BB962C8B-B14F-4D97-AF65-F5344CB8AC3E}">
        <p14:creationId xmlns:p14="http://schemas.microsoft.com/office/powerpoint/2010/main" val="349587496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460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TitleAndTx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6248400" y="1826708"/>
            <a:ext cx="1492499" cy="4484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854524" y="1826708"/>
            <a:ext cx="5241475" cy="4484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obj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ctr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914400" marR="0" indent="0" algn="ctr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0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1371600" marR="0" indent="0" algn="ctr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8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828800" marR="0" indent="0" algn="ctr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8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22860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27432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32004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36576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TitleAndTx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6248400" y="1826708"/>
            <a:ext cx="1492499" cy="4484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854524" y="1826708"/>
            <a:ext cx="5241475" cy="44844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vertT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x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1" cy="21762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800" b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4191000" y="2286000"/>
            <a:ext cx="4038599" cy="33527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rgbClr val="FFFFFF"/>
              </a:buClr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l" rtl="0"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xfrm>
            <a:off x="914400" y="4059935"/>
            <a:ext cx="2953511" cy="22494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objTx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xfrm>
            <a:off x="914400" y="1825361"/>
            <a:ext cx="2950935" cy="21730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800" b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body" idx="1"/>
          </p:nvPr>
        </p:nvSpPr>
        <p:spPr>
          <a:xfrm>
            <a:off x="4021751" y="1826708"/>
            <a:ext cx="4207848" cy="44766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 sz="2000"/>
            </a:lvl1pPr>
            <a:lvl2pPr rtl="0">
              <a:defRPr sz="1800"/>
            </a:lvl2pPr>
            <a:lvl3pPr rtl="0">
              <a:defRPr sz="1600"/>
            </a:lvl3pPr>
            <a:lvl4pPr rtl="0">
              <a:defRPr sz="1400"/>
            </a:lvl4pPr>
            <a:lvl5pPr rtl="0">
              <a:defRPr sz="14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body" idx="2"/>
          </p:nvPr>
        </p:nvSpPr>
        <p:spPr>
          <a:xfrm>
            <a:off x="914400" y="4061094"/>
            <a:ext cx="2950935" cy="22453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twoTxTwoObj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>
                <a:solidFill>
                  <a:schemeClr val="lt2"/>
                </a:solidFill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body" idx="2"/>
          </p:nvPr>
        </p:nvSpPr>
        <p:spPr>
          <a:xfrm>
            <a:off x="4885144" y="2743200"/>
            <a:ext cx="3362062" cy="6217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>
                <a:solidFill>
                  <a:schemeClr val="lt2"/>
                </a:solidFill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body" idx="3"/>
          </p:nvPr>
        </p:nvSpPr>
        <p:spPr>
          <a:xfrm>
            <a:off x="914400" y="3383280"/>
            <a:ext cx="3566159" cy="2953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body" idx="4"/>
          </p:nvPr>
        </p:nvSpPr>
        <p:spPr>
          <a:xfrm>
            <a:off x="4681726" y="3383280"/>
            <a:ext cx="3566159" cy="2953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Obj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body" idx="1"/>
          </p:nvPr>
        </p:nvSpPr>
        <p:spPr>
          <a:xfrm>
            <a:off x="914400" y="2743200"/>
            <a:ext cx="3566159" cy="35935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82" name="Shape 82"/>
          <p:cNvSpPr>
            <a:spLocks noGrp="1"/>
          </p:cNvSpPr>
          <p:nvPr>
            <p:ph type="body" idx="2"/>
          </p:nvPr>
        </p:nvSpPr>
        <p:spPr>
          <a:xfrm>
            <a:off x="4681728" y="2743200"/>
            <a:ext cx="3566159" cy="35956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vertTx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Head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914400" y="5017571"/>
            <a:ext cx="7315200" cy="12935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0" cap="none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914400" y="3865096"/>
            <a:ext cx="7315200" cy="1098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457200" indent="0" rtl="0">
              <a:buFont typeface="Arial"/>
              <a:buNone/>
              <a:defRPr sz="1800">
                <a:solidFill>
                  <a:srgbClr val="FEFEFE"/>
                </a:solidFill>
              </a:defRPr>
            </a:lvl2pPr>
            <a:lvl3pPr marL="914400" indent="0" rtl="0">
              <a:buFont typeface="Arial"/>
              <a:buNone/>
              <a:defRPr sz="1600">
                <a:solidFill>
                  <a:srgbClr val="FEFEFE"/>
                </a:solidFill>
              </a:defRPr>
            </a:lvl3pPr>
            <a:lvl4pPr marL="1371600" indent="0" rtl="0">
              <a:buFont typeface="Arial"/>
              <a:buNone/>
              <a:defRPr sz="1400">
                <a:solidFill>
                  <a:srgbClr val="FEFEFE"/>
                </a:solidFill>
              </a:defRPr>
            </a:lvl4pPr>
            <a:lvl5pPr marL="1828800" indent="0" rtl="0">
              <a:buFont typeface="Arial"/>
              <a:buNone/>
              <a:defRPr sz="1400">
                <a:solidFill>
                  <a:srgbClr val="FEFEFE"/>
                </a:solidFill>
              </a:defRPr>
            </a:lvl5pPr>
            <a:lvl6pPr marL="2286000" indent="0" rtl="0">
              <a:buFont typeface="Arial"/>
              <a:buNone/>
              <a:defRPr sz="1400">
                <a:solidFill>
                  <a:srgbClr val="FEFEFE"/>
                </a:solidFill>
              </a:defRPr>
            </a:lvl6pPr>
            <a:lvl7pPr marL="2743200" indent="0" rtl="0">
              <a:buFont typeface="Arial"/>
              <a:buNone/>
              <a:defRPr sz="1400">
                <a:solidFill>
                  <a:srgbClr val="FEFEFE"/>
                </a:solidFill>
              </a:defRPr>
            </a:lvl7pPr>
            <a:lvl8pPr marL="3200400" indent="0" rtl="0">
              <a:buFont typeface="Arial"/>
              <a:buNone/>
              <a:defRPr sz="1400">
                <a:solidFill>
                  <a:srgbClr val="FEFEFE"/>
                </a:solidFill>
              </a:defRPr>
            </a:lvl8pPr>
            <a:lvl9pPr marL="3657600" indent="0" rtl="0">
              <a:buFont typeface="Arial"/>
              <a:buNone/>
              <a:defRPr sz="1400">
                <a:solidFill>
                  <a:srgbClr val="FEFEFE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obj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8" name="Shape 88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ctr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914400" marR="0" indent="0" algn="ctr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20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1371600" marR="0" indent="0" algn="ctr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8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828800" marR="0" indent="0" algn="ctr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Arial"/>
              <a:buNone/>
              <a:defRPr sz="18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22860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27432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32004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3657600" marR="0" indent="0" algn="ctr" rtl="0">
              <a:spcBef>
                <a:spcPts val="280"/>
              </a:spcBef>
              <a:buClr>
                <a:schemeClr val="lt2"/>
              </a:buClr>
              <a:buFont typeface="Arial"/>
              <a:buNone/>
              <a:defRPr sz="1400" b="0" i="0" u="none" strike="noStrike" cap="none" baseline="0">
                <a:solidFill>
                  <a:srgbClr val="FEFEFE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x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1" cy="21762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800" b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pic" idx="2"/>
          </p:nvPr>
        </p:nvSpPr>
        <p:spPr>
          <a:xfrm>
            <a:off x="4191000" y="2286000"/>
            <a:ext cx="4038599" cy="33527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rgbClr val="FFFFFF"/>
              </a:buClr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l" rtl="0"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xfrm>
            <a:off x="914400" y="4059935"/>
            <a:ext cx="2953511" cy="22494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objTx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914400" y="1825361"/>
            <a:ext cx="2950935" cy="21730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2800" b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4021751" y="1826708"/>
            <a:ext cx="4207848" cy="44766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 sz="2000"/>
            </a:lvl1pPr>
            <a:lvl2pPr rtl="0">
              <a:defRPr sz="1800"/>
            </a:lvl2pPr>
            <a:lvl3pPr rtl="0">
              <a:defRPr sz="1600"/>
            </a:lvl3pPr>
            <a:lvl4pPr rtl="0">
              <a:defRPr sz="1400"/>
            </a:lvl4pPr>
            <a:lvl5pPr rtl="0">
              <a:defRPr sz="14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idx="2"/>
          </p:nvPr>
        </p:nvSpPr>
        <p:spPr>
          <a:xfrm>
            <a:off x="914400" y="4061094"/>
            <a:ext cx="2950935" cy="22453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/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twoTxTwoObj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>
                <a:solidFill>
                  <a:schemeClr val="lt2"/>
                </a:solidFill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1" name="Shape 31"/>
          <p:cNvSpPr>
            <a:spLocks noGrp="1"/>
          </p:cNvSpPr>
          <p:nvPr>
            <p:ph type="body" idx="2"/>
          </p:nvPr>
        </p:nvSpPr>
        <p:spPr>
          <a:xfrm>
            <a:off x="4885144" y="2743200"/>
            <a:ext cx="3362062" cy="6217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>
                <a:solidFill>
                  <a:schemeClr val="lt2"/>
                </a:solidFill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idx="3"/>
          </p:nvPr>
        </p:nvSpPr>
        <p:spPr>
          <a:xfrm>
            <a:off x="914400" y="3383280"/>
            <a:ext cx="3566159" cy="2953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34" name="Shape 34"/>
          <p:cNvSpPr>
            <a:spLocks noGrp="1"/>
          </p:cNvSpPr>
          <p:nvPr>
            <p:ph type="body" idx="4"/>
          </p:nvPr>
        </p:nvSpPr>
        <p:spPr>
          <a:xfrm>
            <a:off x="4681726" y="3383280"/>
            <a:ext cx="3566159" cy="2953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Obj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rtl="0">
              <a:defRPr>
                <a:solidFill>
                  <a:schemeClr val="lt2"/>
                </a:solidFill>
              </a:defRPr>
            </a:lvl6pPr>
            <a:lvl7pPr rtl="0">
              <a:defRPr>
                <a:solidFill>
                  <a:schemeClr val="lt2"/>
                </a:solidFill>
              </a:defRPr>
            </a:lvl7pPr>
            <a:lvl8pPr rtl="0">
              <a:defRPr>
                <a:solidFill>
                  <a:schemeClr val="lt2"/>
                </a:solidFill>
              </a:defRPr>
            </a:lvl8pPr>
            <a:lvl9pPr rtl="0"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xfrm>
            <a:off x="914400" y="2743200"/>
            <a:ext cx="3566159" cy="35935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body" idx="2"/>
          </p:nvPr>
        </p:nvSpPr>
        <p:spPr>
          <a:xfrm>
            <a:off x="4681728" y="2743200"/>
            <a:ext cx="3566159" cy="35956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Head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/>
          </p:cNvSpPr>
          <p:nvPr>
            <p:ph type="title"/>
          </p:nvPr>
        </p:nvSpPr>
        <p:spPr>
          <a:xfrm>
            <a:off x="914400" y="5017571"/>
            <a:ext cx="7315200" cy="12935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0" cap="none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xfrm>
            <a:off x="914400" y="3865096"/>
            <a:ext cx="7315200" cy="1098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marL="457200" indent="0" rtl="0">
              <a:buFont typeface="Arial"/>
              <a:buNone/>
              <a:defRPr sz="1800">
                <a:solidFill>
                  <a:srgbClr val="FEFEFE"/>
                </a:solidFill>
              </a:defRPr>
            </a:lvl2pPr>
            <a:lvl3pPr marL="914400" indent="0" rtl="0">
              <a:buFont typeface="Arial"/>
              <a:buNone/>
              <a:defRPr sz="1600">
                <a:solidFill>
                  <a:srgbClr val="FEFEFE"/>
                </a:solidFill>
              </a:defRPr>
            </a:lvl3pPr>
            <a:lvl4pPr marL="1371600" indent="0" rtl="0">
              <a:buFont typeface="Arial"/>
              <a:buNone/>
              <a:defRPr sz="1400">
                <a:solidFill>
                  <a:srgbClr val="FEFEFE"/>
                </a:solidFill>
              </a:defRPr>
            </a:lvl4pPr>
            <a:lvl5pPr marL="1828800" indent="0" rtl="0">
              <a:buFont typeface="Arial"/>
              <a:buNone/>
              <a:defRPr sz="1400">
                <a:solidFill>
                  <a:srgbClr val="FEFEFE"/>
                </a:solidFill>
              </a:defRPr>
            </a:lvl5pPr>
            <a:lvl6pPr marL="2286000" indent="0" rtl="0">
              <a:buFont typeface="Arial"/>
              <a:buNone/>
              <a:defRPr sz="1400">
                <a:solidFill>
                  <a:srgbClr val="FEFEFE"/>
                </a:solidFill>
              </a:defRPr>
            </a:lvl6pPr>
            <a:lvl7pPr marL="2743200" indent="0" rtl="0">
              <a:buFont typeface="Arial"/>
              <a:buNone/>
              <a:defRPr sz="1400">
                <a:solidFill>
                  <a:srgbClr val="FEFEFE"/>
                </a:solidFill>
              </a:defRPr>
            </a:lvl7pPr>
            <a:lvl8pPr marL="3200400" indent="0" rtl="0">
              <a:buFont typeface="Arial"/>
              <a:buNone/>
              <a:defRPr sz="1400">
                <a:solidFill>
                  <a:srgbClr val="FEFEFE"/>
                </a:solidFill>
              </a:defRPr>
            </a:lvl8pPr>
            <a:lvl9pPr marL="3657600" indent="0" rtl="0">
              <a:buFont typeface="Arial"/>
              <a:buNone/>
              <a:defRPr sz="1400">
                <a:solidFill>
                  <a:srgbClr val="FEFEFE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8435975" y="573087"/>
            <a:ext cx="85724" cy="5730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6" name="Shape 6"/>
          <p:cNvSpPr/>
          <p:nvPr/>
        </p:nvSpPr>
        <p:spPr>
          <a:xfrm>
            <a:off x="8569325" y="573087"/>
            <a:ext cx="576262" cy="5730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6pPr>
            <a:lvl7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7pPr>
            <a:lvl8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8pPr>
            <a:lvl9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marR="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marR="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marR="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marR="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9" name="Shape 9"/>
          <p:cNvSpPr>
            <a:spLocks noGrp="1"/>
          </p:cNvSpPr>
          <p:nvPr>
            <p:ph type="dt" idx="10"/>
          </p:nvPr>
        </p:nvSpPr>
        <p:spPr>
          <a:xfrm>
            <a:off x="6007100" y="549275"/>
            <a:ext cx="1189037" cy="296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FFFFFF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sldNum" idx="12"/>
          </p:nvPr>
        </p:nvSpPr>
        <p:spPr>
          <a:xfrm>
            <a:off x="7315200" y="549275"/>
            <a:ext cx="939799" cy="301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1" name="Shape 11"/>
          <p:cNvSpPr>
            <a:spLocks noGrp="1"/>
          </p:cNvSpPr>
          <p:nvPr>
            <p:ph type="ftr" idx="11"/>
          </p:nvPr>
        </p:nvSpPr>
        <p:spPr>
          <a:xfrm>
            <a:off x="6008687" y="855662"/>
            <a:ext cx="2246311" cy="301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8435975" y="573087"/>
            <a:ext cx="85724" cy="5730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0" name="Shape 50"/>
          <p:cNvSpPr/>
          <p:nvPr/>
        </p:nvSpPr>
        <p:spPr>
          <a:xfrm>
            <a:off x="8569325" y="573087"/>
            <a:ext cx="576262" cy="57308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6pPr>
            <a:lvl7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7pPr>
            <a:lvl8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8pPr>
            <a:lvl9pPr marL="0" marR="0" indent="0" algn="l" rtl="0">
              <a:defRPr sz="1800" b="0" i="0" u="none" strike="noStrike" cap="none" baseline="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>
            <a:spLocks noGrp="1"/>
          </p:cNvSpPr>
          <p:nvPr>
            <p:ph type="body"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indent="-12700" algn="l" rtl="0"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501650" marR="0" indent="-31750" algn="l" rtl="0"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685800" marR="0" indent="-63500" algn="l" rtl="0"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914400" marR="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143000" marR="0" indent="-76200" algn="l" rtl="0"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13716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16002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18288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2057400" marR="0" indent="-101600" algn="l" rtl="0">
              <a:spcBef>
                <a:spcPts val="280"/>
              </a:spcBef>
              <a:buClr>
                <a:schemeClr val="lt2"/>
              </a:buClr>
              <a:buFont typeface="Wingdings"/>
              <a:buChar char="§"/>
              <a:def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53" name="Shape 53"/>
          <p:cNvSpPr>
            <a:spLocks noGrp="1"/>
          </p:cNvSpPr>
          <p:nvPr>
            <p:ph type="dt" idx="10"/>
          </p:nvPr>
        </p:nvSpPr>
        <p:spPr>
          <a:xfrm>
            <a:off x="6007100" y="549275"/>
            <a:ext cx="1189037" cy="296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FFFFFF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4" name="Shape 54"/>
          <p:cNvSpPr>
            <a:spLocks noGrp="1"/>
          </p:cNvSpPr>
          <p:nvPr>
            <p:ph type="sldNum" idx="12"/>
          </p:nvPr>
        </p:nvSpPr>
        <p:spPr>
          <a:xfrm>
            <a:off x="7315200" y="549275"/>
            <a:ext cx="939799" cy="301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55" name="Shape 55"/>
          <p:cNvSpPr>
            <a:spLocks noGrp="1"/>
          </p:cNvSpPr>
          <p:nvPr>
            <p:ph type="ftr" idx="11"/>
          </p:nvPr>
        </p:nvSpPr>
        <p:spPr>
          <a:xfrm>
            <a:off x="6008687" y="855662"/>
            <a:ext cx="2246311" cy="301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6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ctrTitle"/>
          </p:nvPr>
        </p:nvSpPr>
        <p:spPr>
          <a:xfrm>
            <a:off x="914400" y="1287462"/>
            <a:ext cx="7315200" cy="25939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6000"/>
              <a:t>social networks:</a:t>
            </a:r>
            <a:r>
              <a:rPr sz="8800"/>
              <a:t>  </a:t>
            </a:r>
            <a:r>
              <a:rPr sz="8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facebook</a:t>
            </a:r>
          </a:p>
        </p:txBody>
      </p:sp>
      <p:sp>
        <p:nvSpPr>
          <p:cNvPr id="94" name="Shape 94"/>
          <p:cNvSpPr>
            <a:spLocks noGrp="1"/>
          </p:cNvSpPr>
          <p:nvPr>
            <p:ph type="subTitle" idx="1"/>
          </p:nvPr>
        </p:nvSpPr>
        <p:spPr>
          <a:xfrm>
            <a:off x="914400" y="5167312"/>
            <a:ext cx="2744786" cy="11445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</a:pP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lianne lindeke</a:t>
            </a:r>
          </a:p>
          <a:p>
            <a:pPr marL="0" marR="0" lvl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</a:pP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charlie mayfield</a:t>
            </a:r>
          </a:p>
        </p:txBody>
      </p:sp>
      <p:sp>
        <p:nvSpPr>
          <p:cNvPr id="95" name="Shape 95"/>
          <p:cNvSpPr/>
          <p:nvPr/>
        </p:nvSpPr>
        <p:spPr>
          <a:xfrm>
            <a:off x="6161087" y="5562600"/>
            <a:ext cx="2716211" cy="431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january </a:t>
            </a:r>
            <a:r>
              <a:rPr sz="2200">
                <a:solidFill>
                  <a:schemeClr val="lt1"/>
                </a:solidFill>
              </a:rPr>
              <a:t>25</a:t>
            </a: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, 2012</a:t>
            </a:r>
          </a:p>
        </p:txBody>
      </p:sp>
      <p:sp>
        <p:nvSpPr>
          <p:cNvPr id="96" name="Shape 96"/>
          <p:cNvSpPr/>
          <p:nvPr/>
        </p:nvSpPr>
        <p:spPr>
          <a:xfrm>
            <a:off x="741362" y="414337"/>
            <a:ext cx="1119187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uwsmc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all fan pages have some universal </a:t>
            </a:r>
            <a:r>
              <a:rPr sz="28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tab</a:t>
            </a:r>
            <a:r>
              <a:rPr sz="28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elements</a:t>
            </a:r>
          </a:p>
        </p:txBody>
      </p:sp>
      <p:sp>
        <p:nvSpPr>
          <p:cNvPr id="155" name="Shape 155"/>
          <p:cNvSpPr>
            <a:spLocks noGrp="1"/>
          </p:cNvSpPr>
          <p:nvPr>
            <p:ph idx="1"/>
          </p:nvPr>
        </p:nvSpPr>
        <p:spPr>
          <a:xfrm>
            <a:off x="914400" y="3048000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wall 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i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nfo 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friend activity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photos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e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vents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videos</a:t>
            </a:r>
          </a:p>
        </p:txBody>
      </p:sp>
      <p:sp>
        <p:nvSpPr>
          <p:cNvPr id="156" name="Shape 156"/>
          <p:cNvSpPr/>
          <p:nvPr/>
        </p:nvSpPr>
        <p:spPr>
          <a:xfrm>
            <a:off x="3867150" y="2465386"/>
            <a:ext cx="4362449" cy="371316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157" name="Shape 157"/>
          <p:cNvCxnSpPr/>
          <p:nvPr/>
        </p:nvCxnSpPr>
        <p:spPr>
          <a:xfrm>
            <a:off x="2343150" y="2690811"/>
            <a:ext cx="1784349" cy="1647824"/>
          </a:xfrm>
          <a:prstGeom prst="straightConnector1">
            <a:avLst/>
          </a:prstGeom>
          <a:noFill/>
          <a:ln w="57150" cap="rnd">
            <a:solidFill>
              <a:schemeClr val="lt2"/>
            </a:solidFill>
            <a:prstDash val="solid"/>
            <a:miter/>
            <a:headEnd type="none" w="sm" len="sm"/>
            <a:tailEnd type="arrow" w="med" len="med"/>
          </a:ln>
        </p:spPr>
      </p:cxnSp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/>
          </p:cNvSpPr>
          <p:nvPr>
            <p:ph type="title"/>
          </p:nvPr>
        </p:nvSpPr>
        <p:spPr>
          <a:xfrm>
            <a:off x="424301" y="1679575"/>
            <a:ext cx="8150399" cy="11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5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iframes</a:t>
            </a:r>
            <a:r>
              <a:rPr sz="5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  <a:r>
              <a:rPr sz="48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–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embed external content on fb pages</a:t>
            </a:r>
          </a:p>
        </p:txBody>
      </p:sp>
      <p:sp>
        <p:nvSpPr>
          <p:cNvPr id="163" name="Shape 163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static html content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coupons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youtube video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rss feed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twitter feed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flickr photo galleries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title"/>
          </p:nvPr>
        </p:nvSpPr>
        <p:spPr>
          <a:xfrm>
            <a:off x="508000" y="1311275"/>
            <a:ext cx="7931149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all sorts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of fan page customizations possible</a:t>
            </a:r>
          </a:p>
        </p:txBody>
      </p:sp>
      <p:sp>
        <p:nvSpPr>
          <p:cNvPr id="169" name="Shape 169"/>
          <p:cNvSpPr>
            <a:spLocks noGrp="1"/>
          </p:cNvSpPr>
          <p:nvPr>
            <p:ph idx="1"/>
          </p:nvPr>
        </p:nvSpPr>
        <p:spPr>
          <a:xfrm>
            <a:off x="914400" y="2957511"/>
            <a:ext cx="7614300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unique opening “landing page”</a:t>
            </a:r>
          </a:p>
          <a:p>
            <a:pPr marL="1371600" marR="0" lvl="0" indent="0" algn="l" rtl="0">
              <a:buClr>
                <a:schemeClr val="lt2"/>
              </a:buClr>
              <a:buSzPct val="100000"/>
              <a:buFont typeface="Arial"/>
            </a:pPr>
            <a:r>
              <a:rPr sz="2800">
                <a:solidFill>
                  <a:srgbClr val="FF8600"/>
                </a:solidFill>
              </a:rPr>
              <a:t>-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design in fb or 3</a:t>
            </a:r>
            <a:r>
              <a:rPr sz="2800" b="0" i="0" u="none" strike="noStrike" cap="none" baseline="3000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rd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party applications</a:t>
            </a:r>
          </a:p>
          <a:p>
            <a:pPr marL="1828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</a:pPr>
            <a:r>
              <a:rPr sz="2800">
                <a:solidFill>
                  <a:srgbClr val="FF8600"/>
                </a:solidFill>
              </a:rPr>
              <a:t>     - shortstack</a:t>
            </a:r>
          </a:p>
          <a:p>
            <a:pPr marL="0" marR="0" lvl="0" indent="0" algn="l" rtl="0">
              <a:buClr>
                <a:schemeClr val="lt2"/>
              </a:buClr>
              <a:buSzPct val="100000"/>
              <a:buFont typeface="Arial"/>
            </a:pPr>
            <a:r>
              <a:rPr sz="2800" b="1">
                <a:solidFill>
                  <a:srgbClr val="FF8600"/>
                </a:solidFill>
              </a:rPr>
              <a:t>   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xfrm>
            <a:off x="914400" y="40192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r>
              <a:rPr/>
              <a:t>3rd party custom page creation - "shortstack"</a:t>
            </a:r>
          </a:p>
        </p:txBody>
      </p:sp>
      <p:sp>
        <p:nvSpPr>
          <p:cNvPr id="175" name="Shape 175"/>
          <p:cNvSpPr/>
          <p:nvPr/>
        </p:nvSpPr>
        <p:spPr>
          <a:xfrm>
            <a:off x="314649" y="1975831"/>
            <a:ext cx="8589186" cy="46238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/>
          </p:cNvSpPr>
          <p:nvPr>
            <p:ph type="title"/>
          </p:nvPr>
        </p:nvSpPr>
        <p:spPr>
          <a:xfrm>
            <a:off x="733425" y="9175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some fan landing pages ask viewer to select </a:t>
            </a:r>
            <a:r>
              <a:rPr sz="3600" b="1"/>
              <a:t>the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“like” button – “</a:t>
            </a:r>
            <a:r>
              <a:rPr sz="36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fan-gating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181" name="Shape 181"/>
          <p:cNvSpPr/>
          <p:nvPr/>
        </p:nvSpPr>
        <p:spPr>
          <a:xfrm>
            <a:off x="1573212" y="2206625"/>
            <a:ext cx="5159375" cy="4521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46037" marR="0" lvl="0" indent="182563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advertising</a:t>
            </a:r>
          </a:p>
        </p:txBody>
      </p:sp>
      <p:sp>
        <p:nvSpPr>
          <p:cNvPr id="187" name="Shape 187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i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nexpensive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very </a:t>
            </a:r>
            <a:r>
              <a:rPr sz="2800">
                <a:solidFill>
                  <a:srgbClr val="FF8600"/>
                </a:solidFill>
              </a:rPr>
              <a:t>targeted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to fb user demographics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highly trackable</a:t>
            </a:r>
          </a:p>
          <a:p>
            <a:endParaRPr sz="2800" b="0" i="0" u="none" strike="noStrike" cap="none" baseline="0">
              <a:solidFill>
                <a:srgbClr val="FF8600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157275" y="173895"/>
            <a:ext cx="8752778" cy="660355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193" name="Shape 193"/>
          <p:cNvCxnSpPr/>
          <p:nvPr/>
        </p:nvCxnSpPr>
        <p:spPr>
          <a:xfrm>
            <a:off x="4302075" y="2619200"/>
            <a:ext cx="2757299" cy="1684199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4" name="Shape 194"/>
          <p:cNvCxnSpPr/>
          <p:nvPr/>
        </p:nvCxnSpPr>
        <p:spPr>
          <a:xfrm>
            <a:off x="3492300" y="1783550"/>
            <a:ext cx="3440400" cy="3728099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5" name="Shape 195"/>
          <p:cNvSpPr/>
          <p:nvPr/>
        </p:nvSpPr>
        <p:spPr>
          <a:xfrm>
            <a:off x="1632250" y="1315925"/>
            <a:ext cx="3720000" cy="13283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algn="ctr"/>
            <a:r>
              <a:rPr sz="3600" b="1">
                <a:solidFill>
                  <a:schemeClr val="lt1"/>
                </a:solidFill>
              </a:rPr>
              <a:t>fb ads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b="1">
                <a:solidFill>
                  <a:srgbClr val="FF8600"/>
                </a:solidFill>
              </a:rPr>
              <a:t>detailed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measurement metrics</a:t>
            </a:r>
          </a:p>
        </p:txBody>
      </p:sp>
      <p:sp>
        <p:nvSpPr>
          <p:cNvPr id="201" name="Shape 201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77777"/>
              <a:buFont typeface="Wingdings"/>
              <a:buChar char="§"/>
            </a:pPr>
            <a:r>
              <a:rPr sz="3600" b="1">
                <a:solidFill>
                  <a:srgbClr val="FF8600"/>
                </a:solidFill>
              </a:rPr>
              <a:t> </a:t>
            </a:r>
            <a:r>
              <a:rPr sz="36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</a:t>
            </a:r>
            <a:r>
              <a:rPr sz="3600" b="1" u="sng">
                <a:solidFill>
                  <a:srgbClr val="FF8600"/>
                </a:solidFill>
              </a:rPr>
              <a:t>i</a:t>
            </a:r>
            <a:r>
              <a:rPr sz="36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nsights</a:t>
            </a:r>
            <a:r>
              <a:rPr sz="3600" b="0" i="0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measures fans and    interactions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3</a:t>
            </a:r>
            <a:r>
              <a:rPr sz="2800" b="0" i="0" u="none" strike="noStrike" cap="none" baseline="3000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rd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party advanced analytics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webtrends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coremetrics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objective marketer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/>
          </p:cNvSpPr>
          <p:nvPr>
            <p:ph type="title"/>
          </p:nvPr>
        </p:nvSpPr>
        <p:spPr>
          <a:xfrm>
            <a:off x="355600" y="1768475"/>
            <a:ext cx="82423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notable fb fan pages</a:t>
            </a:r>
            <a:b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</a:b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create 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stopping power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207" name="Shape 207"/>
          <p:cNvSpPr>
            <a:spLocks noGrp="1"/>
          </p:cNvSpPr>
          <p:nvPr>
            <p:ph idx="1"/>
          </p:nvPr>
        </p:nvSpPr>
        <p:spPr>
          <a:xfrm>
            <a:off x="534799" y="3505200"/>
            <a:ext cx="8226000" cy="2990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Clr>
                <a:schemeClr val="lt2"/>
              </a:buClr>
              <a:buSzPct val="58333"/>
              <a:buFont typeface="Arial"/>
            </a:pPr>
            <a:r>
              <a:rPr sz="4800" b="1">
                <a:solidFill>
                  <a:srgbClr val="FF8600"/>
                </a:solidFill>
              </a:rPr>
              <a:t>create fan </a:t>
            </a:r>
            <a:r>
              <a:rPr sz="4800" b="1">
                <a:solidFill>
                  <a:schemeClr val="lt2"/>
                </a:solidFill>
              </a:rPr>
              <a:t>engagement!!</a:t>
            </a:r>
          </a:p>
          <a:p>
            <a:endParaRPr sz="4800" b="1">
              <a:solidFill>
                <a:schemeClr val="lt2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70000"/>
              <a:buFont typeface="Arial"/>
            </a:pPr>
            <a:r>
              <a:rPr sz="4000" b="1">
                <a:solidFill>
                  <a:srgbClr val="FF8600"/>
                </a:solidFill>
              </a:rPr>
              <a:t>           </a:t>
            </a:r>
            <a:r>
              <a:rPr sz="4800" b="1">
                <a:solidFill>
                  <a:srgbClr val="FF8600"/>
                </a:solidFill>
              </a:rPr>
              <a:t>gotta be a fan!!!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r>
              <a:rPr b="1"/>
              <a:t>compelling fan pages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ctrTitle"/>
          </p:nvPr>
        </p:nvSpPr>
        <p:spPr>
          <a:xfrm>
            <a:off x="914400" y="1287462"/>
            <a:ext cx="7315200" cy="25939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6000"/>
              <a:t>social networks:</a:t>
            </a:r>
            <a:r>
              <a:rPr sz="8800"/>
              <a:t>  </a:t>
            </a:r>
            <a:r>
              <a:rPr sz="8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facebook</a:t>
            </a:r>
          </a:p>
        </p:txBody>
      </p:sp>
      <p:sp>
        <p:nvSpPr>
          <p:cNvPr id="102" name="Shape 102"/>
          <p:cNvSpPr>
            <a:spLocks noGrp="1"/>
          </p:cNvSpPr>
          <p:nvPr>
            <p:ph type="subTitle" idx="1"/>
          </p:nvPr>
        </p:nvSpPr>
        <p:spPr>
          <a:xfrm>
            <a:off x="914400" y="5167312"/>
            <a:ext cx="2744786" cy="11445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</a:pP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lianne lindeke</a:t>
            </a:r>
          </a:p>
          <a:p>
            <a:pPr marL="0" marR="0" lvl="0" indent="0" algn="l" rtl="0">
              <a:spcBef>
                <a:spcPts val="440"/>
              </a:spcBef>
              <a:spcAft>
                <a:spcPts val="0"/>
              </a:spcAft>
              <a:buClr>
                <a:schemeClr val="lt2"/>
              </a:buClr>
              <a:buSzPct val="25000"/>
              <a:buFont typeface="Arial"/>
            </a:pP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charlie mayfield</a:t>
            </a:r>
          </a:p>
        </p:txBody>
      </p:sp>
      <p:sp>
        <p:nvSpPr>
          <p:cNvPr id="103" name="Shape 103"/>
          <p:cNvSpPr/>
          <p:nvPr/>
        </p:nvSpPr>
        <p:spPr>
          <a:xfrm>
            <a:off x="6161087" y="5562600"/>
            <a:ext cx="2716211" cy="431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january </a:t>
            </a:r>
            <a:r>
              <a:rPr sz="2200">
                <a:solidFill>
                  <a:schemeClr val="lt1"/>
                </a:solidFill>
              </a:rPr>
              <a:t>25</a:t>
            </a:r>
            <a:r>
              <a:rPr sz="22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, 2012</a:t>
            </a:r>
          </a:p>
        </p:txBody>
      </p:sp>
      <p:sp>
        <p:nvSpPr>
          <p:cNvPr id="104" name="Shape 104"/>
          <p:cNvSpPr/>
          <p:nvPr/>
        </p:nvSpPr>
        <p:spPr>
          <a:xfrm>
            <a:off x="741362" y="414337"/>
            <a:ext cx="1119187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uwsmc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/>
        </p:nvSpPr>
        <p:spPr>
          <a:xfrm>
            <a:off x="406400" y="127000"/>
            <a:ext cx="8297861" cy="6172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18" name="Shape 218"/>
          <p:cNvSpPr/>
          <p:nvPr/>
        </p:nvSpPr>
        <p:spPr>
          <a:xfrm>
            <a:off x="4529825" y="569400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/>
        </p:nvSpPr>
        <p:spPr>
          <a:xfrm>
            <a:off x="482600" y="114300"/>
            <a:ext cx="8262936" cy="6426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24" name="Shape 224"/>
          <p:cNvSpPr/>
          <p:nvPr/>
        </p:nvSpPr>
        <p:spPr>
          <a:xfrm>
            <a:off x="4960025" y="733875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>
            <a:off x="213425" y="209099"/>
            <a:ext cx="7776819" cy="64398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30" name="Shape 230"/>
          <p:cNvSpPr/>
          <p:nvPr/>
        </p:nvSpPr>
        <p:spPr>
          <a:xfrm>
            <a:off x="3541425" y="684575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/>
          <p:nvPr/>
        </p:nvSpPr>
        <p:spPr>
          <a:xfrm>
            <a:off x="313025" y="201069"/>
            <a:ext cx="7984631" cy="65075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236" name="Shape 236"/>
          <p:cNvCxnSpPr/>
          <p:nvPr/>
        </p:nvCxnSpPr>
        <p:spPr>
          <a:xfrm>
            <a:off x="3769275" y="1505775"/>
            <a:ext cx="2733000" cy="343800"/>
          </a:xfrm>
          <a:prstGeom prst="straightConnector1">
            <a:avLst/>
          </a:prstGeom>
          <a:noFill/>
          <a:ln w="38100" cap="flat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7" name="Shape 237"/>
          <p:cNvCxnSpPr/>
          <p:nvPr/>
        </p:nvCxnSpPr>
        <p:spPr>
          <a:xfrm flipH="1">
            <a:off x="1451224" y="1479725"/>
            <a:ext cx="2390400" cy="4197299"/>
          </a:xfrm>
          <a:prstGeom prst="straightConnector1">
            <a:avLst/>
          </a:prstGeom>
          <a:noFill/>
          <a:ln w="38100" cap="flat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8" name="Shape 238"/>
          <p:cNvSpPr/>
          <p:nvPr/>
        </p:nvSpPr>
        <p:spPr>
          <a:xfrm>
            <a:off x="784500" y="657975"/>
            <a:ext cx="3618900" cy="8477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algn="ctr"/>
            <a:r>
              <a:rPr sz="2400" b="1">
                <a:solidFill>
                  <a:schemeClr val="lt1"/>
                </a:solidFill>
              </a:rPr>
              <a:t>friend activity on selected fan page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251125" y="94947"/>
            <a:ext cx="8530641" cy="66681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44" name="Shape 244"/>
          <p:cNvSpPr/>
          <p:nvPr/>
        </p:nvSpPr>
        <p:spPr>
          <a:xfrm>
            <a:off x="4529825" y="569400"/>
            <a:ext cx="2328000" cy="695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purchase on fb</a:t>
            </a:r>
          </a:p>
          <a:p>
            <a:endParaRPr sz="2200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444500" y="152400"/>
            <a:ext cx="8424860" cy="6299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50" name="Shape 250"/>
          <p:cNvSpPr/>
          <p:nvPr/>
        </p:nvSpPr>
        <p:spPr>
          <a:xfrm>
            <a:off x="4529825" y="569400"/>
            <a:ext cx="2328000" cy="8603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embedded videos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>
            <a:spLocks noGrp="1"/>
          </p:cNvSpPr>
          <p:nvPr>
            <p:ph type="title"/>
          </p:nvPr>
        </p:nvSpPr>
        <p:spPr>
          <a:xfrm>
            <a:off x="542857" y="3097950"/>
            <a:ext cx="8459999" cy="280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>
                <a:solidFill>
                  <a:schemeClr val="lt1"/>
                </a:solidFill>
              </a:rPr>
              <a:t>88% of </a:t>
            </a:r>
            <a:r>
              <a:rPr sz="2400" b="1" i="1">
                <a:solidFill>
                  <a:schemeClr val="lt1"/>
                </a:solidFill>
              </a:rPr>
              <a:t>Facebook</a:t>
            </a:r>
            <a:r>
              <a:rPr sz="2400" b="1">
                <a:solidFill>
                  <a:schemeClr val="lt1"/>
                </a:solidFill>
              </a:rPr>
              <a:t> users who join your </a:t>
            </a:r>
            <a:r>
              <a:rPr sz="2400" b="1" i="1">
                <a:solidFill>
                  <a:schemeClr val="lt1"/>
                </a:solidFill>
              </a:rPr>
              <a:t>fan</a:t>
            </a:r>
            <a:r>
              <a:rPr sz="2400" b="1">
                <a:solidFill>
                  <a:schemeClr val="lt1"/>
                </a:solidFill>
              </a:rPr>
              <a:t> page never </a:t>
            </a:r>
            <a:r>
              <a:rPr sz="2400" b="1" i="1">
                <a:solidFill>
                  <a:schemeClr val="lt1"/>
                </a:solidFill>
              </a:rPr>
              <a:t>return</a:t>
            </a:r>
            <a:r>
              <a:rPr sz="2400" b="1">
                <a:solidFill>
                  <a:schemeClr val="lt1"/>
                </a:solidFill>
              </a:rPr>
              <a:t> to the actual page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>
                <a:solidFill>
                  <a:schemeClr val="lt1"/>
                </a:solidFill>
              </a:rPr>
              <a:t>A typical post reaches only about 17% of your fans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>
                <a:solidFill>
                  <a:schemeClr val="lt1"/>
                </a:solidFill>
              </a:rPr>
              <a:t>A Facebook post typically lives for about 3 hours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>
                <a:solidFill>
                  <a:schemeClr val="lt1"/>
                </a:solidFill>
              </a:rPr>
              <a:t>Comments are about 4x more valuable than Likes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>
                <a:solidFill>
                  <a:schemeClr val="lt1"/>
                </a:solidFill>
              </a:rPr>
              <a:t>Facebook tracks everything to determine affinity</a:t>
            </a:r>
          </a:p>
          <a:p>
            <a:endParaRPr sz="2400" b="1">
              <a:solidFill>
                <a:schemeClr val="lt1"/>
              </a:solidFill>
            </a:endParaRPr>
          </a:p>
          <a:p>
            <a:endParaRPr sz="2400" b="1">
              <a:solidFill>
                <a:schemeClr val="lt1"/>
              </a:solidFill>
            </a:endParaRPr>
          </a:p>
          <a:p>
            <a:endParaRPr sz="2400" b="1">
              <a:solidFill>
                <a:schemeClr val="lt1"/>
              </a:solidFill>
            </a:endParaRPr>
          </a:p>
          <a:p>
            <a:endParaRPr sz="2400" b="1">
              <a:solidFill>
                <a:schemeClr val="lt1"/>
              </a:solidFill>
            </a:endParaRP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1200" b="1">
                <a:solidFill>
                  <a:srgbClr val="000000"/>
                </a:solidFill>
              </a:rPr>
              <a:t> 	</a:t>
            </a:r>
          </a:p>
          <a:p>
            <a:endParaRPr sz="1200" b="1">
              <a:solidFill>
                <a:srgbClr val="000000"/>
              </a:solidFill>
            </a:endParaRPr>
          </a:p>
        </p:txBody>
      </p:sp>
      <p:sp>
        <p:nvSpPr>
          <p:cNvPr id="256" name="Shape 256"/>
          <p:cNvSpPr/>
          <p:nvPr/>
        </p:nvSpPr>
        <p:spPr>
          <a:xfrm>
            <a:off x="3353516" y="706975"/>
            <a:ext cx="4299299" cy="1432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6000">
                <a:solidFill>
                  <a:schemeClr val="lt2"/>
                </a:solidFill>
              </a:rPr>
              <a:t>Leveraging</a:t>
            </a:r>
          </a:p>
          <a:p>
            <a:r>
              <a:rPr sz="6000">
                <a:solidFill>
                  <a:schemeClr val="lt2"/>
                </a:solidFill>
              </a:rPr>
              <a:t>EdgeRank</a:t>
            </a:r>
          </a:p>
        </p:txBody>
      </p:sp>
      <p:sp>
        <p:nvSpPr>
          <p:cNvPr id="257" name="Shape 257"/>
          <p:cNvSpPr/>
          <p:nvPr/>
        </p:nvSpPr>
        <p:spPr>
          <a:xfrm>
            <a:off x="376500" y="403425"/>
            <a:ext cx="2623873" cy="26238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/>
          </p:cNvSpPr>
          <p:nvPr>
            <p:ph type="title"/>
          </p:nvPr>
        </p:nvSpPr>
        <p:spPr>
          <a:xfrm>
            <a:off x="838200" y="131127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edgerank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263" name="Shape 263"/>
          <p:cNvSpPr>
            <a:spLocks noGrp="1"/>
          </p:cNvSpPr>
          <p:nvPr>
            <p:ph idx="1"/>
          </p:nvPr>
        </p:nvSpPr>
        <p:spPr>
          <a:xfrm>
            <a:off x="547174" y="2957511"/>
            <a:ext cx="8074499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00000"/>
              <a:buFont typeface="Arial"/>
            </a:pPr>
            <a:r>
              <a:rPr sz="1800">
                <a:solidFill>
                  <a:schemeClr val="lt2"/>
                </a:solidFill>
              </a:rPr>
              <a:t>
</a:t>
            </a:r>
            <a:r>
              <a:rPr sz="3000">
                <a:solidFill>
                  <a:srgbClr val="666666"/>
                </a:solidFill>
              </a:rPr>
              <a:t>Facebook EdgeRank formula is Affinity x Weight x Time Decay.</a:t>
            </a:r>
          </a:p>
          <a:p>
            <a:pPr lvl="0" algn="ctr" rtl="0">
              <a:lnSpc>
                <a:spcPct val="115000"/>
              </a:lnSpc>
              <a:buClr>
                <a:schemeClr val="lt2"/>
              </a:buClr>
              <a:buSzPct val="120000"/>
              <a:buFont typeface="Arial"/>
            </a:pPr>
            <a:r>
              <a:rPr sz="3000" b="1">
                <a:solidFill>
                  <a:srgbClr val="F3F3F3"/>
                </a:solidFill>
              </a:rPr>
              <a:t>Affinity x Weight x Time Decay</a:t>
            </a:r>
          </a:p>
          <a:p>
            <a:endParaRPr sz="3000" b="1">
              <a:solidFill>
                <a:srgbClr val="F3F3F3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128571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3200">
                <a:solidFill>
                  <a:schemeClr val="lt2"/>
                </a:solidFill>
              </a:rPr>
              <a:t>edgerank = affinity x weight x time decay</a:t>
            </a:r>
          </a:p>
          <a:p>
            <a:endParaRPr sz="3200">
              <a:solidFill>
                <a:schemeClr val="lt2"/>
              </a:solidFill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558681" y="-246189"/>
            <a:ext cx="8051485" cy="60354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65" name="Shape 265"/>
          <p:cNvSpPr/>
          <p:nvPr/>
        </p:nvSpPr>
        <p:spPr>
          <a:xfrm>
            <a:off x="-238506" y="5546875"/>
            <a:ext cx="9308099" cy="906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66" name="Shape 266"/>
          <p:cNvSpPr/>
          <p:nvPr/>
        </p:nvSpPr>
        <p:spPr>
          <a:xfrm>
            <a:off x="481475" y="5636825"/>
            <a:ext cx="9120300" cy="7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r>
              <a:rPr sz="4200" b="1">
                <a:solidFill>
                  <a:srgbClr val="434343"/>
                </a:solidFill>
              </a:rPr>
              <a:t>Affinity X Weight X Time Decay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/>
        </p:nvSpPr>
        <p:spPr>
          <a:xfrm>
            <a:off x="7804325" y="4744537"/>
            <a:ext cx="1200150" cy="1771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72" name="Shape 272"/>
          <p:cNvSpPr>
            <a:spLocks noGrp="1"/>
          </p:cNvSpPr>
          <p:nvPr>
            <p:ph type="body" idx="1"/>
          </p:nvPr>
        </p:nvSpPr>
        <p:spPr>
          <a:xfrm>
            <a:off x="271633" y="233036"/>
            <a:ext cx="8237400" cy="6424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lvl="0" rtl="0"/>
            <a:r>
              <a:rPr sz="2400" b="1">
                <a:solidFill>
                  <a:schemeClr val="lt2"/>
                </a:solidFill>
              </a:rPr>
              <a:t>Example 1:</a:t>
            </a:r>
          </a:p>
          <a:p>
            <a:pPr lvl="0" rtl="0"/>
            <a:r>
              <a:rPr sz="2000"/>
              <a:t>Your brand posts a message. One of your fans, with lots of friends.</a:t>
            </a:r>
          </a:p>
          <a:p>
            <a:endParaRPr sz="2000"/>
          </a:p>
          <a:p>
            <a:pPr lvl="0" rtl="0"/>
            <a:r>
              <a:rPr sz="2000"/>
              <a:t>1. Facebook scores "edges."</a:t>
            </a:r>
          </a:p>
          <a:p>
            <a:pPr lvl="0" rtl="0"/>
            <a:r>
              <a:rPr sz="2000"/>
              <a:t>    A. because the fan in the past, might have clicked on all your messages and been on your page numerous times, there is a high degree of affinity between you and the fan. For that reason, the affinity score might be 5.</a:t>
            </a:r>
          </a:p>
          <a:p>
            <a:pPr lvl="0" rtl="0"/>
            <a:r>
              <a:rPr sz="2000"/>
              <a:t>    B. There is a link in the post which may have weight score of 3.</a:t>
            </a:r>
          </a:p>
          <a:p>
            <a:pPr lvl="0" rtl="0"/>
            <a:r>
              <a:rPr sz="2000"/>
              <a:t>    C. The post is a day old, so let's say the age score is 2.</a:t>
            </a:r>
          </a:p>
          <a:p>
            <a:pPr lvl="0" rtl="0"/>
            <a:r>
              <a:rPr sz="2000"/>
              <a:t>    D. Total edge score is 5 * 3 * 2 = 30</a:t>
            </a:r>
          </a:p>
          <a:p>
            <a:pPr lvl="0" rtl="0"/>
            <a:r>
              <a:rPr sz="2000"/>
              <a:t>    E. There is only one edge, so the total object score is 30.</a:t>
            </a:r>
          </a:p>
          <a:p>
            <a:endParaRPr sz="2000"/>
          </a:p>
          <a:p>
            <a:pPr lvl="0" rtl="0"/>
            <a:r>
              <a:rPr sz="2000"/>
              <a:t>2. As the fan logs into FB, FB will score all posts in a similar way and put the top-scoring posts at the top of the feed and/or in "highlighted stories"</a:t>
            </a:r>
          </a:p>
          <a:p>
            <a:endParaRPr sz="2000"/>
          </a:p>
          <a:p>
            <a:pPr marL="457200" indent="0"/>
            <a:r>
              <a:rPr sz="2000" b="1"/>
              <a:t>If your post, with a score of 30, is one of the top-scoring</a:t>
            </a:r>
            <a:br>
              <a:rPr sz="2000" b="1"/>
            </a:br>
            <a:r>
              <a:rPr sz="2000" b="1"/>
              <a:t>posts, you will show near the top of the fan's news feed.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/>
          <p:nvPr/>
        </p:nvSpPr>
        <p:spPr>
          <a:xfrm>
            <a:off x="7804325" y="4744537"/>
            <a:ext cx="1200150" cy="1771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78" name="Shape 278"/>
          <p:cNvSpPr>
            <a:spLocks noGrp="1"/>
          </p:cNvSpPr>
          <p:nvPr>
            <p:ph type="body" idx="1"/>
          </p:nvPr>
        </p:nvSpPr>
        <p:spPr>
          <a:xfrm>
            <a:off x="271633" y="233036"/>
            <a:ext cx="8237400" cy="681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lvl="0" rtl="0"/>
            <a:r>
              <a:rPr sz="2400">
                <a:solidFill>
                  <a:schemeClr val="lt2"/>
                </a:solidFill>
              </a:rPr>
              <a:t>Add another edge,</a:t>
            </a:r>
            <a:r>
              <a:rPr sz="2400" b="1">
                <a:solidFill>
                  <a:schemeClr val="lt2"/>
                </a:solidFill>
              </a:rPr>
              <a:t> Example 2</a:t>
            </a:r>
            <a:r>
              <a:rPr sz="2400">
                <a:solidFill>
                  <a:schemeClr val="lt2"/>
                </a:solidFill>
              </a:rPr>
              <a:t>:</a:t>
            </a:r>
          </a:p>
          <a:p>
            <a:pPr lvl="0" rtl="0"/>
            <a:r>
              <a:rPr sz="2000"/>
              <a:t>The fan, from last example, makes a comment on your post. The fan's friend logs in. Will the friend see your post?</a:t>
            </a:r>
          </a:p>
          <a:p>
            <a:pPr marL="457200" lvl="0" indent="0" rtl="0"/>
            <a:r>
              <a:rPr sz="2000"/>
              <a:t>1. By making a comment, the fan added an edge to the post.</a:t>
            </a:r>
          </a:p>
          <a:p>
            <a:pPr marL="457200" lvl="0" indent="0" rtl="0"/>
            <a:r>
              <a:rPr sz="2400"/>
              <a:t>2.</a:t>
            </a:r>
            <a:r>
              <a:rPr sz="2000"/>
              <a:t> Now FB needs to rank two edges. First edge:</a:t>
            </a:r>
          </a:p>
          <a:p>
            <a:pPr marL="457200" lvl="0" indent="0" rtl="0"/>
            <a:r>
              <a:rPr sz="2000"/>
              <a:t>    A. Affinity between friend and your brand = 1(very low)</a:t>
            </a:r>
          </a:p>
          <a:p>
            <a:pPr marL="457200" lvl="0" indent="0" rtl="0"/>
            <a:r>
              <a:rPr sz="2000"/>
              <a:t>    B. Weight of your post = 3 (from last example)</a:t>
            </a:r>
          </a:p>
          <a:p>
            <a:pPr marL="457200" lvl="0" indent="0" rtl="0"/>
            <a:r>
              <a:rPr sz="2000"/>
              <a:t>    C. Time decay = 2</a:t>
            </a:r>
          </a:p>
          <a:p>
            <a:pPr marL="457200" lvl="0" indent="0" rtl="0"/>
            <a:r>
              <a:rPr sz="2000"/>
              <a:t>    D. Edge score of first edge: 1 * 3 * 2 = 6</a:t>
            </a:r>
          </a:p>
          <a:p>
            <a:pPr marL="457200" lvl="0" indent="0" rtl="0"/>
            <a:r>
              <a:rPr sz="2000"/>
              <a:t>3. Second edge (fan's comment)</a:t>
            </a:r>
          </a:p>
          <a:p>
            <a:pPr marL="457200" lvl="0" indent="0" rtl="0"/>
            <a:r>
              <a:rPr sz="2000"/>
              <a:t>    A. Affinity between friend and fan = 7 (high)</a:t>
            </a:r>
          </a:p>
          <a:p>
            <a:pPr marL="457200" lvl="0" indent="0" rtl="0"/>
            <a:r>
              <a:rPr sz="2000"/>
              <a:t>    B. Weight of a comment, say 5</a:t>
            </a:r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</a:pPr>
            <a:r>
              <a:rPr sz="2000"/>
              <a:t>    C. Time decay = 4 (friend logged in quickly after comment).</a:t>
            </a:r>
          </a:p>
          <a:p>
            <a:pPr marL="457200" lvl="0" indent="0" rtl="0"/>
            <a:r>
              <a:rPr sz="2000"/>
              <a:t>    D. Edge score of second edge: 7 * 5 * 4 = 140</a:t>
            </a:r>
          </a:p>
          <a:p>
            <a:endParaRPr sz="2000"/>
          </a:p>
          <a:p>
            <a:pPr marL="0" lvl="0" indent="0" rtl="0"/>
            <a:r>
              <a:rPr sz="2000" b="1"/>
              <a:t>       Total object EdgeRank score becomes: 6 + 140 = 146</a:t>
            </a:r>
          </a:p>
          <a:p>
            <a:pPr marL="457200" lvl="0" indent="0" rtl="0"/>
            <a:r>
              <a:rPr sz="2000" b="1"/>
              <a:t>Recorded, monitored and impacts your future scores.</a:t>
            </a:r>
          </a:p>
          <a:p>
            <a:endParaRPr sz="2000" b="1"/>
          </a:p>
          <a:p>
            <a:endParaRPr sz="2000" b="1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0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people on facebook</a:t>
            </a:r>
          </a:p>
        </p:txBody>
      </p:sp>
      <p:sp>
        <p:nvSpPr>
          <p:cNvPr id="110" name="Shape 110"/>
          <p:cNvSpPr>
            <a:spLocks noGrp="1"/>
          </p:cNvSpPr>
          <p:nvPr>
            <p:ph idx="1"/>
          </p:nvPr>
        </p:nvSpPr>
        <p:spPr>
          <a:xfrm>
            <a:off x="914400" y="2729761"/>
            <a:ext cx="7315200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more than 800 million active users</a:t>
            </a:r>
          </a:p>
          <a:p>
            <a:pPr marL="914400" marR="0" lvl="1" indent="-406400" algn="l" rtl="0">
              <a:buClr>
                <a:schemeClr val="lt2"/>
              </a:buClr>
              <a:buSzPct val="116666"/>
              <a:buFont typeface="Courier New"/>
              <a:buChar char="o"/>
            </a:pPr>
            <a:r>
              <a:rPr sz="2400">
                <a:solidFill>
                  <a:schemeClr val="lt2"/>
                </a:solidFill>
              </a:rPr>
              <a:t>150M fb us users</a:t>
            </a:r>
          </a:p>
          <a:p>
            <a:pPr marL="914400" marR="0" lvl="1" indent="-406400" algn="l" rtl="0">
              <a:buClr>
                <a:schemeClr val="lt2"/>
              </a:buClr>
              <a:buSzPct val="116666"/>
              <a:buFont typeface="Courier New"/>
              <a:buChar char="o"/>
            </a:pPr>
            <a:r>
              <a:rPr sz="2400">
                <a:solidFill>
                  <a:schemeClr val="lt2"/>
                </a:solidFill>
              </a:rPr>
              <a:t>80% fb users outside us</a:t>
            </a:r>
          </a:p>
          <a:p>
            <a:endParaRPr sz="2400">
              <a:solidFill>
                <a:schemeClr val="lt2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more than 50% of active users log on to facebook in any given day</a:t>
            </a: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average user has 130 friends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average user is connected to 80 community pages, groups and events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/>
          </p:cNvSpPr>
          <p:nvPr>
            <p:ph type="body" idx="1"/>
          </p:nvPr>
        </p:nvSpPr>
        <p:spPr>
          <a:xfrm>
            <a:off x="643650" y="307500"/>
            <a:ext cx="7856700" cy="5633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lvl="0" rtl="0">
              <a:lnSpc>
                <a:spcPct val="115000"/>
              </a:lnSpc>
            </a:pPr>
            <a:r>
              <a:rPr sz="3200" b="1">
                <a:solidFill>
                  <a:schemeClr val="lt2"/>
                </a:solidFill>
              </a:rPr>
              <a:t>Strategy is</a:t>
            </a:r>
            <a:r>
              <a:rPr sz="3200" b="1"/>
              <a:t> Leverage for Engagement</a:t>
            </a:r>
          </a:p>
          <a:p>
            <a:pPr lvl="0" algn="ctr" rtl="0">
              <a:lnSpc>
                <a:spcPct val="115000"/>
              </a:lnSpc>
            </a:pPr>
            <a:r>
              <a:rPr sz="2200" b="1">
                <a:solidFill>
                  <a:schemeClr val="lt2"/>
                </a:solidFill>
              </a:rPr>
              <a:t>Innovate, Serve as Resource, Be Real,</a:t>
            </a:r>
            <a:br>
              <a:rPr sz="2200" b="1">
                <a:solidFill>
                  <a:schemeClr val="lt2"/>
                </a:solidFill>
              </a:rPr>
            </a:br>
            <a:r>
              <a:rPr sz="2200" b="1">
                <a:solidFill>
                  <a:schemeClr val="lt2"/>
                </a:solidFill>
              </a:rPr>
              <a:t>Give Voice to Fans, Build and Foster Community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#1: Ask Questions</a:t>
            </a:r>
          </a:p>
          <a:p>
            <a:pPr marL="685800" marR="0" lvl="0" indent="-127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</a:pPr>
            <a:r>
              <a:rPr sz="2200"/>
              <a:t>Tip #2: Post Games and Trivia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#3: Interact with Fan Engagement</a:t>
            </a:r>
          </a:p>
          <a:p>
            <a:pPr marL="685800" marR="0" lvl="0" indent="-127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</a:pPr>
            <a:r>
              <a:rPr sz="2200"/>
              <a:t>Tip #4: Incorporate Apps </a:t>
            </a:r>
          </a:p>
          <a:p>
            <a:pPr marL="685800" marR="0" lvl="0" indent="-127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</a:pPr>
            <a:r>
              <a:rPr sz="2200"/>
              <a:t>Tip #5: Incorporate Relevant Photos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#6: Relate to Current Events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#7: Incorporate Videos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#8: Post Content for Time-Sensitive Campaigns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#9: Include Links within Posts</a:t>
            </a:r>
          </a:p>
          <a:p>
            <a:pPr marL="685800" lvl="0" indent="-12700" rtl="0">
              <a:lnSpc>
                <a:spcPct val="115000"/>
              </a:lnSpc>
            </a:pPr>
            <a:r>
              <a:rPr sz="2200"/>
              <a:t>Tip #10: Be Explicit in Your Posts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0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people on facebook</a:t>
            </a:r>
          </a:p>
        </p:txBody>
      </p:sp>
      <p:sp>
        <p:nvSpPr>
          <p:cNvPr id="289" name="Shape 289"/>
          <p:cNvSpPr>
            <a:spLocks noGrp="1"/>
          </p:cNvSpPr>
          <p:nvPr>
            <p:ph idx="1"/>
          </p:nvPr>
        </p:nvSpPr>
        <p:spPr>
          <a:xfrm>
            <a:off x="914400" y="2729761"/>
            <a:ext cx="7315200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more than 800 million active users</a:t>
            </a:r>
          </a:p>
          <a:p>
            <a:pPr marL="914400" marR="0" lvl="1" indent="-406400" algn="l" rtl="0">
              <a:buClr>
                <a:schemeClr val="lt2"/>
              </a:buClr>
              <a:buSzPct val="116666"/>
              <a:buFont typeface="Courier New"/>
              <a:buChar char="o"/>
            </a:pPr>
            <a:r>
              <a:rPr sz="2400">
                <a:solidFill>
                  <a:schemeClr val="lt2"/>
                </a:solidFill>
              </a:rPr>
              <a:t>150M fb us users</a:t>
            </a:r>
          </a:p>
          <a:p>
            <a:pPr marL="914400" marR="0" lvl="1" indent="-406400" algn="l" rtl="0">
              <a:buClr>
                <a:schemeClr val="lt2"/>
              </a:buClr>
              <a:buSzPct val="116666"/>
              <a:buFont typeface="Courier New"/>
              <a:buChar char="o"/>
            </a:pPr>
            <a:r>
              <a:rPr sz="2400">
                <a:solidFill>
                  <a:schemeClr val="lt2"/>
                </a:solidFill>
              </a:rPr>
              <a:t>80% fb users outside us</a:t>
            </a:r>
          </a:p>
          <a:p>
            <a:endParaRPr sz="2400">
              <a:solidFill>
                <a:schemeClr val="lt2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more than 50% of active users log on to facebook in any given day</a:t>
            </a: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average user has 130 friends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average user is connected to 80 community pages, groups and events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/>
          <p:nvPr/>
        </p:nvSpPr>
        <p:spPr>
          <a:xfrm>
            <a:off x="109536" y="263525"/>
            <a:ext cx="9034461" cy="5540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/>
            <a:r>
              <a:rPr sz="3000" b="1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facebook </a:t>
            </a:r>
            <a:r>
              <a:rPr sz="3000" b="1" i="0" u="sng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worldwide</a:t>
            </a:r>
            <a:r>
              <a:rPr sz="3000" b="1" i="0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</a:t>
            </a:r>
            <a:r>
              <a:rPr sz="3000" b="1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over 50% share of social media sites </a:t>
            </a:r>
          </a:p>
        </p:txBody>
      </p:sp>
      <p:sp>
        <p:nvSpPr>
          <p:cNvPr id="295" name="Shape 295"/>
          <p:cNvSpPr/>
          <p:nvPr/>
        </p:nvSpPr>
        <p:spPr>
          <a:xfrm>
            <a:off x="4984750" y="4110037"/>
            <a:ext cx="2198687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 </a:t>
            </a:r>
          </a:p>
        </p:txBody>
      </p:sp>
      <p:sp>
        <p:nvSpPr>
          <p:cNvPr id="296" name="Shape 296"/>
          <p:cNvSpPr/>
          <p:nvPr/>
        </p:nvSpPr>
        <p:spPr>
          <a:xfrm>
            <a:off x="5691575" y="6243962"/>
            <a:ext cx="2990999" cy="306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 (</a:t>
            </a:r>
            <a:r>
              <a:rPr sz="1400" b="0" i="0" u="sng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ComScore</a:t>
            </a:r>
            <a:r>
              <a: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, November 2011) </a:t>
            </a:r>
          </a:p>
        </p:txBody>
      </p:sp>
      <p:sp>
        <p:nvSpPr>
          <p:cNvPr id="297" name="Shape 297"/>
          <p:cNvSpPr/>
          <p:nvPr/>
        </p:nvSpPr>
        <p:spPr>
          <a:xfrm>
            <a:off x="560412" y="1327325"/>
            <a:ext cx="6839167" cy="45255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mobile</a:t>
            </a:r>
          </a:p>
        </p:txBody>
      </p:sp>
      <p:sp>
        <p:nvSpPr>
          <p:cNvPr id="303" name="Shape 303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m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ore than 350 million active users - 45% - currently access </a:t>
            </a:r>
            <a:r>
              <a:rPr sz="2800">
                <a:solidFill>
                  <a:schemeClr val="lt2"/>
                </a:solidFill>
              </a:rPr>
              <a:t>f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acebook through mobile devices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member profile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</a:t>
            </a:r>
            <a:r>
              <a:rPr sz="30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(for individuals’ fb page)</a:t>
            </a:r>
          </a:p>
          <a:p>
            <a:endParaRPr sz="3000" b="1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309" name="Shape 309"/>
          <p:cNvSpPr/>
          <p:nvPr/>
        </p:nvSpPr>
        <p:spPr>
          <a:xfrm>
            <a:off x="914400" y="2713036"/>
            <a:ext cx="7608886" cy="39592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>
            <a:off x="221424" y="653407"/>
            <a:ext cx="8701151" cy="52349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15" name="Shape 315"/>
          <p:cNvSpPr/>
          <p:nvPr/>
        </p:nvSpPr>
        <p:spPr>
          <a:xfrm>
            <a:off x="1138775" y="316325"/>
            <a:ext cx="4744799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r>
              <a:rPr sz="3000" b="1">
                <a:solidFill>
                  <a:schemeClr val="lt1"/>
                </a:solidFill>
              </a:rPr>
              <a:t>new member "timeline" profile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>
            <a:spLocks noGrp="1"/>
          </p:cNvSpPr>
          <p:nvPr>
            <p:ph type="title"/>
          </p:nvPr>
        </p:nvSpPr>
        <p:spPr>
          <a:xfrm>
            <a:off x="914400" y="1957386"/>
            <a:ext cx="7315200" cy="15652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has 3 types of business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 pages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– 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each has a little different setup and information</a:t>
            </a:r>
          </a:p>
        </p:txBody>
      </p:sp>
      <p:sp>
        <p:nvSpPr>
          <p:cNvPr id="321" name="Shape 321"/>
          <p:cNvSpPr>
            <a:spLocks noGrp="1"/>
          </p:cNvSpPr>
          <p:nvPr>
            <p:ph idx="1"/>
          </p:nvPr>
        </p:nvSpPr>
        <p:spPr>
          <a:xfrm>
            <a:off x="914400" y="3659187"/>
            <a:ext cx="7315200" cy="3198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local businesses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 brand, product, or organization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 public figure, artist, band, etc.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>
            <a:spLocks noGrp="1"/>
          </p:cNvSpPr>
          <p:nvPr>
            <p:ph type="title"/>
          </p:nvPr>
        </p:nvSpPr>
        <p:spPr>
          <a:xfrm>
            <a:off x="914400" y="1208087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use the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like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button to become a 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327" name="Shape 327"/>
          <p:cNvSpPr/>
          <p:nvPr/>
        </p:nvSpPr>
        <p:spPr>
          <a:xfrm>
            <a:off x="914400" y="2957511"/>
            <a:ext cx="7315200" cy="35385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328" name="Shape 328"/>
          <p:cNvCxnSpPr/>
          <p:nvPr/>
        </p:nvCxnSpPr>
        <p:spPr>
          <a:xfrm flipH="1">
            <a:off x="5702300" y="2401886"/>
            <a:ext cx="390524" cy="542925"/>
          </a:xfrm>
          <a:prstGeom prst="straightConnector1">
            <a:avLst/>
          </a:prstGeom>
          <a:noFill/>
          <a:ln w="57150" cap="rnd">
            <a:solidFill>
              <a:schemeClr val="lt2"/>
            </a:solidFill>
            <a:prstDash val="solid"/>
            <a:miter/>
            <a:headEnd type="none" w="sm" len="sm"/>
            <a:tailEnd type="arrow" w="med" len="med"/>
          </a:ln>
        </p:spPr>
      </p:cxnSp>
    </p:spTree>
  </p:cSld>
  <p:clrMapOvr>
    <a:masterClrMapping/>
  </p:clrMapOvr>
  <p:transition xmlns:p14="http://schemas.microsoft.com/office/powerpoint/2010/main"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all fan pages have some universal </a:t>
            </a:r>
            <a:r>
              <a:rPr sz="28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tab</a:t>
            </a:r>
            <a:r>
              <a:rPr sz="28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elements</a:t>
            </a:r>
          </a:p>
        </p:txBody>
      </p:sp>
      <p:sp>
        <p:nvSpPr>
          <p:cNvPr id="334" name="Shape 334"/>
          <p:cNvSpPr>
            <a:spLocks noGrp="1"/>
          </p:cNvSpPr>
          <p:nvPr>
            <p:ph idx="1"/>
          </p:nvPr>
        </p:nvSpPr>
        <p:spPr>
          <a:xfrm>
            <a:off x="914400" y="3048000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wall 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i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nfo 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friend activity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photos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e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vents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>
                <a:solidFill>
                  <a:schemeClr val="lt2"/>
                </a:solidFill>
              </a:rPr>
              <a:t> </a:t>
            </a:r>
            <a:r>
              <a: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videos</a:t>
            </a:r>
          </a:p>
        </p:txBody>
      </p:sp>
      <p:sp>
        <p:nvSpPr>
          <p:cNvPr id="335" name="Shape 335"/>
          <p:cNvSpPr/>
          <p:nvPr/>
        </p:nvSpPr>
        <p:spPr>
          <a:xfrm>
            <a:off x="3867150" y="2465386"/>
            <a:ext cx="4362449" cy="371316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336" name="Shape 336"/>
          <p:cNvCxnSpPr/>
          <p:nvPr/>
        </p:nvCxnSpPr>
        <p:spPr>
          <a:xfrm>
            <a:off x="2343150" y="2690811"/>
            <a:ext cx="1784349" cy="1647824"/>
          </a:xfrm>
          <a:prstGeom prst="straightConnector1">
            <a:avLst/>
          </a:prstGeom>
          <a:noFill/>
          <a:ln w="57150" cap="rnd">
            <a:solidFill>
              <a:schemeClr val="lt2"/>
            </a:solidFill>
            <a:prstDash val="solid"/>
            <a:miter/>
            <a:headEnd type="none" w="sm" len="sm"/>
            <a:tailEnd type="arrow" w="med" len="med"/>
          </a:ln>
        </p:spPr>
      </p:cxnSp>
    </p:spTree>
  </p:cSld>
  <p:clrMapOvr>
    <a:masterClrMapping/>
  </p:clrMapOvr>
  <p:transition xmlns:p14="http://schemas.microsoft.com/office/powerpoint/2010/main"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>
            <a:spLocks noGrp="1"/>
          </p:cNvSpPr>
          <p:nvPr>
            <p:ph type="title"/>
          </p:nvPr>
        </p:nvSpPr>
        <p:spPr>
          <a:xfrm>
            <a:off x="424301" y="1679575"/>
            <a:ext cx="8150399" cy="11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5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iframes</a:t>
            </a:r>
            <a:r>
              <a:rPr sz="5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  <a:r>
              <a:rPr sz="48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–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embed external content on fb pages</a:t>
            </a:r>
          </a:p>
        </p:txBody>
      </p:sp>
      <p:sp>
        <p:nvSpPr>
          <p:cNvPr id="342" name="Shape 342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static html content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coupons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youtube video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rss feed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twitter feed</a:t>
            </a:r>
          </a:p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flickr photo galleries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109536" y="263525"/>
            <a:ext cx="9034461" cy="5540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/>
            <a:r>
              <a:rPr sz="3000" b="1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facebook </a:t>
            </a:r>
            <a:r>
              <a:rPr sz="3000" b="1" i="0" u="sng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worldwide</a:t>
            </a:r>
            <a:r>
              <a:rPr sz="3000" b="1" i="0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</a:t>
            </a:r>
            <a:r>
              <a:rPr sz="3000" b="1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over 50% share of social media sites </a:t>
            </a:r>
          </a:p>
        </p:txBody>
      </p:sp>
      <p:sp>
        <p:nvSpPr>
          <p:cNvPr id="116" name="Shape 116"/>
          <p:cNvSpPr/>
          <p:nvPr/>
        </p:nvSpPr>
        <p:spPr>
          <a:xfrm>
            <a:off x="4984750" y="4110037"/>
            <a:ext cx="2198687" cy="3698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8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 </a:t>
            </a:r>
          </a:p>
        </p:txBody>
      </p:sp>
      <p:sp>
        <p:nvSpPr>
          <p:cNvPr id="117" name="Shape 117"/>
          <p:cNvSpPr/>
          <p:nvPr/>
        </p:nvSpPr>
        <p:spPr>
          <a:xfrm>
            <a:off x="5691575" y="6243962"/>
            <a:ext cx="2990999" cy="306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/>
            <a:r>
              <a: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 (</a:t>
            </a:r>
            <a:r>
              <a:rPr sz="1400" b="0" i="0" u="sng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ComScore</a:t>
            </a:r>
            <a:r>
              <a:rPr sz="1400" b="0" i="0" u="none" strike="noStrike" cap="none" baseline="0">
                <a:solidFill>
                  <a:schemeClr val="l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, November 2011) </a:t>
            </a:r>
          </a:p>
        </p:txBody>
      </p:sp>
      <p:sp>
        <p:nvSpPr>
          <p:cNvPr id="118" name="Shape 118"/>
          <p:cNvSpPr/>
          <p:nvPr/>
        </p:nvSpPr>
        <p:spPr>
          <a:xfrm>
            <a:off x="560412" y="1327325"/>
            <a:ext cx="6839167" cy="45255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>
            <a:spLocks noGrp="1"/>
          </p:cNvSpPr>
          <p:nvPr>
            <p:ph type="title"/>
          </p:nvPr>
        </p:nvSpPr>
        <p:spPr>
          <a:xfrm>
            <a:off x="508000" y="1311275"/>
            <a:ext cx="7931149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all sorts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of fan page customizations possible</a:t>
            </a:r>
          </a:p>
        </p:txBody>
      </p:sp>
      <p:sp>
        <p:nvSpPr>
          <p:cNvPr id="348" name="Shape 348"/>
          <p:cNvSpPr>
            <a:spLocks noGrp="1"/>
          </p:cNvSpPr>
          <p:nvPr>
            <p:ph idx="1"/>
          </p:nvPr>
        </p:nvSpPr>
        <p:spPr>
          <a:xfrm>
            <a:off x="914400" y="2957511"/>
            <a:ext cx="7614300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2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unique opening “landing page”</a:t>
            </a:r>
          </a:p>
          <a:p>
            <a:pPr marL="1371600" marR="0" lvl="0" indent="0" algn="l" rtl="0">
              <a:buClr>
                <a:schemeClr val="lt2"/>
              </a:buClr>
              <a:buSzPct val="100000"/>
              <a:buFont typeface="Arial"/>
            </a:pPr>
            <a:r>
              <a:rPr sz="2800">
                <a:solidFill>
                  <a:srgbClr val="FF8600"/>
                </a:solidFill>
              </a:rPr>
              <a:t>-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design in fb or 3</a:t>
            </a:r>
            <a:r>
              <a:rPr sz="2800" b="0" i="0" u="none" strike="noStrike" cap="none" baseline="3000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rd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party applications</a:t>
            </a:r>
          </a:p>
          <a:p>
            <a:pPr marL="18288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Arial"/>
            </a:pPr>
            <a:r>
              <a:rPr sz="2800">
                <a:solidFill>
                  <a:srgbClr val="FF8600"/>
                </a:solidFill>
              </a:rPr>
              <a:t>     - shortstack</a:t>
            </a:r>
          </a:p>
          <a:p>
            <a:pPr marL="0" marR="0" lvl="0" indent="0" algn="l" rtl="0">
              <a:buClr>
                <a:schemeClr val="lt2"/>
              </a:buClr>
              <a:buSzPct val="100000"/>
              <a:buFont typeface="Arial"/>
            </a:pPr>
            <a:r>
              <a:rPr sz="2800" b="1">
                <a:solidFill>
                  <a:srgbClr val="FF8600"/>
                </a:solidFill>
              </a:rPr>
              <a:t>   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>
            <a:spLocks noGrp="1"/>
          </p:cNvSpPr>
          <p:nvPr>
            <p:ph type="title"/>
          </p:nvPr>
        </p:nvSpPr>
        <p:spPr>
          <a:xfrm>
            <a:off x="914400" y="40192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r>
              <a:rPr/>
              <a:t>3rd party custom page creation - "shortstack"</a:t>
            </a:r>
          </a:p>
        </p:txBody>
      </p:sp>
      <p:sp>
        <p:nvSpPr>
          <p:cNvPr id="354" name="Shape 354"/>
          <p:cNvSpPr/>
          <p:nvPr/>
        </p:nvSpPr>
        <p:spPr>
          <a:xfrm>
            <a:off x="314649" y="1975831"/>
            <a:ext cx="8589186" cy="46238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>
            <a:spLocks noGrp="1"/>
          </p:cNvSpPr>
          <p:nvPr>
            <p:ph type="title"/>
          </p:nvPr>
        </p:nvSpPr>
        <p:spPr>
          <a:xfrm>
            <a:off x="733425" y="9175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some fan landing pages ask viewer to select </a:t>
            </a:r>
            <a:r>
              <a:rPr sz="3600" b="1"/>
              <a:t>the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“like” button – “</a:t>
            </a:r>
            <a:r>
              <a:rPr sz="36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fan-gating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360" name="Shape 360"/>
          <p:cNvSpPr/>
          <p:nvPr/>
        </p:nvSpPr>
        <p:spPr>
          <a:xfrm>
            <a:off x="1573212" y="2206625"/>
            <a:ext cx="5159375" cy="4521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46037" marR="0" lvl="0" indent="182563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advertising</a:t>
            </a:r>
          </a:p>
        </p:txBody>
      </p:sp>
      <p:sp>
        <p:nvSpPr>
          <p:cNvPr id="366" name="Shape 366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i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nexpensive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very </a:t>
            </a:r>
            <a:r>
              <a:rPr sz="2800">
                <a:solidFill>
                  <a:srgbClr val="FF8600"/>
                </a:solidFill>
              </a:rPr>
              <a:t>targeted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to fb user demographics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highly trackable</a:t>
            </a:r>
          </a:p>
          <a:p>
            <a:endParaRPr sz="2800" b="0" i="0" u="none" strike="noStrike" cap="none" baseline="0">
              <a:solidFill>
                <a:srgbClr val="FF8600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>
            <a:off x="157275" y="173895"/>
            <a:ext cx="8752778" cy="660355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372" name="Shape 372"/>
          <p:cNvCxnSpPr/>
          <p:nvPr/>
        </p:nvCxnSpPr>
        <p:spPr>
          <a:xfrm>
            <a:off x="4302075" y="2619200"/>
            <a:ext cx="2757299" cy="1684199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73" name="Shape 373"/>
          <p:cNvCxnSpPr/>
          <p:nvPr/>
        </p:nvCxnSpPr>
        <p:spPr>
          <a:xfrm>
            <a:off x="3492300" y="1783550"/>
            <a:ext cx="3440400" cy="3728099"/>
          </a:xfrm>
          <a:prstGeom prst="straightConnector1">
            <a:avLst/>
          </a:prstGeom>
          <a:noFill/>
          <a:ln w="38100" cap="flat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4" name="Shape 374"/>
          <p:cNvSpPr/>
          <p:nvPr/>
        </p:nvSpPr>
        <p:spPr>
          <a:xfrm>
            <a:off x="1632250" y="1315925"/>
            <a:ext cx="3720000" cy="13283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algn="ctr"/>
            <a:r>
              <a:rPr sz="3600" b="1">
                <a:solidFill>
                  <a:schemeClr val="lt1"/>
                </a:solidFill>
              </a:rPr>
              <a:t>fb ads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b="1">
                <a:solidFill>
                  <a:srgbClr val="FF8600"/>
                </a:solidFill>
              </a:rPr>
              <a:t>detailed </a:t>
            </a:r>
            <a:r>
              <a:rPr sz="4400" b="1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measurement metrics</a:t>
            </a:r>
          </a:p>
        </p:txBody>
      </p:sp>
      <p:sp>
        <p:nvSpPr>
          <p:cNvPr id="380" name="Shape 380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77777"/>
              <a:buFont typeface="Wingdings"/>
              <a:buChar char="§"/>
            </a:pPr>
            <a:r>
              <a:rPr sz="3600" b="1">
                <a:solidFill>
                  <a:srgbClr val="FF8600"/>
                </a:solidFill>
              </a:rPr>
              <a:t> </a:t>
            </a:r>
            <a:r>
              <a:rPr sz="36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</a:t>
            </a:r>
            <a:r>
              <a:rPr sz="3600" b="1" u="sng">
                <a:solidFill>
                  <a:srgbClr val="FF8600"/>
                </a:solidFill>
              </a:rPr>
              <a:t>i</a:t>
            </a:r>
            <a:r>
              <a:rPr sz="3600" b="1" i="0" u="sng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nsights</a:t>
            </a:r>
            <a:r>
              <a:rPr sz="3600" b="0" i="0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measures fans and    interactions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rgbClr val="FF8600"/>
                </a:solidFill>
              </a:rPr>
              <a:t> 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3</a:t>
            </a:r>
            <a:r>
              <a:rPr sz="2800" b="0" i="0" u="none" strike="noStrike" cap="none" baseline="3000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rd</a:t>
            </a:r>
            <a:r>
              <a:rPr sz="28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 party advanced analytics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webtrends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coremetrics</a:t>
            </a:r>
          </a:p>
          <a:p>
            <a:pPr marL="2743200" marR="0" lvl="5" indent="-38100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400" b="0" i="0" u="none" strike="noStrike" cap="none" baseline="0">
                <a:solidFill>
                  <a:srgbClr val="FF8600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objective marketer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>
            <a:spLocks noGrp="1"/>
          </p:cNvSpPr>
          <p:nvPr>
            <p:ph type="title"/>
          </p:nvPr>
        </p:nvSpPr>
        <p:spPr>
          <a:xfrm>
            <a:off x="355600" y="1768475"/>
            <a:ext cx="82423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notable fb fan pages</a:t>
            </a:r>
            <a:b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</a:b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create 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stopping power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386" name="Shape 386"/>
          <p:cNvSpPr>
            <a:spLocks noGrp="1"/>
          </p:cNvSpPr>
          <p:nvPr>
            <p:ph idx="1"/>
          </p:nvPr>
        </p:nvSpPr>
        <p:spPr>
          <a:xfrm>
            <a:off x="534799" y="3505200"/>
            <a:ext cx="8226000" cy="2990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Clr>
                <a:schemeClr val="lt2"/>
              </a:buClr>
              <a:buSzPct val="58333"/>
              <a:buFont typeface="Arial"/>
            </a:pPr>
            <a:r>
              <a:rPr sz="4800" b="1">
                <a:solidFill>
                  <a:srgbClr val="FF8600"/>
                </a:solidFill>
              </a:rPr>
              <a:t>create fan </a:t>
            </a:r>
            <a:r>
              <a:rPr sz="4800" b="1">
                <a:solidFill>
                  <a:schemeClr val="lt2"/>
                </a:solidFill>
              </a:rPr>
              <a:t>engagement!!</a:t>
            </a:r>
          </a:p>
          <a:p>
            <a:endParaRPr sz="4800" b="1">
              <a:solidFill>
                <a:schemeClr val="lt2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70000"/>
              <a:buFont typeface="Arial"/>
            </a:pPr>
            <a:r>
              <a:rPr sz="4000" b="1">
                <a:solidFill>
                  <a:srgbClr val="FF8600"/>
                </a:solidFill>
              </a:rPr>
              <a:t>           </a:t>
            </a:r>
            <a:r>
              <a:rPr sz="4800" b="1">
                <a:solidFill>
                  <a:srgbClr val="FF8600"/>
                </a:solidFill>
              </a:rPr>
              <a:t>gotta be a fan!!!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r>
              <a:rPr b="1"/>
              <a:t>compelling fan pages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/>
          <p:nvPr/>
        </p:nvSpPr>
        <p:spPr>
          <a:xfrm>
            <a:off x="406400" y="127000"/>
            <a:ext cx="8297861" cy="6172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97" name="Shape 397"/>
          <p:cNvSpPr/>
          <p:nvPr/>
        </p:nvSpPr>
        <p:spPr>
          <a:xfrm>
            <a:off x="4529825" y="569400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/>
          <p:nvPr/>
        </p:nvSpPr>
        <p:spPr>
          <a:xfrm>
            <a:off x="482600" y="114300"/>
            <a:ext cx="8262936" cy="6426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03" name="Shape 403"/>
          <p:cNvSpPr/>
          <p:nvPr/>
        </p:nvSpPr>
        <p:spPr>
          <a:xfrm>
            <a:off x="4960025" y="733875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mobile</a:t>
            </a:r>
          </a:p>
        </p:txBody>
      </p:sp>
      <p:sp>
        <p:nvSpPr>
          <p:cNvPr id="124" name="Shape 124"/>
          <p:cNvSpPr>
            <a:spLocks noGrp="1"/>
          </p:cNvSpPr>
          <p:nvPr>
            <p:ph idx="1"/>
          </p:nvPr>
        </p:nvSpPr>
        <p:spPr>
          <a:xfrm>
            <a:off x="914400" y="2957511"/>
            <a:ext cx="7315200" cy="35385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m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ore than 350 million active users - 45% - currently access </a:t>
            </a:r>
            <a:r>
              <a:rPr sz="2800">
                <a:solidFill>
                  <a:schemeClr val="lt2"/>
                </a:solidFill>
              </a:rPr>
              <a:t>f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acebook through mobile devices</a:t>
            </a:r>
          </a:p>
          <a:p>
            <a:endParaRPr sz="2800" b="0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/>
          <p:nvPr/>
        </p:nvSpPr>
        <p:spPr>
          <a:xfrm>
            <a:off x="213425" y="209099"/>
            <a:ext cx="7776819" cy="64398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09" name="Shape 409"/>
          <p:cNvSpPr/>
          <p:nvPr/>
        </p:nvSpPr>
        <p:spPr>
          <a:xfrm>
            <a:off x="3541425" y="684575"/>
            <a:ext cx="2328000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"fangate"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 contests</a:t>
            </a:r>
          </a:p>
          <a:p>
            <a:pPr lvl="0" rtl="0"/>
            <a:r>
              <a:rPr sz="1800">
                <a:solidFill>
                  <a:schemeClr val="lt1"/>
                </a:solidFill>
              </a:rPr>
              <a:t>- exclusive content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/>
          <p:nvPr/>
        </p:nvSpPr>
        <p:spPr>
          <a:xfrm>
            <a:off x="313025" y="201069"/>
            <a:ext cx="7984631" cy="65075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415" name="Shape 415"/>
          <p:cNvCxnSpPr/>
          <p:nvPr/>
        </p:nvCxnSpPr>
        <p:spPr>
          <a:xfrm>
            <a:off x="3769275" y="1505775"/>
            <a:ext cx="2733000" cy="343800"/>
          </a:xfrm>
          <a:prstGeom prst="straightConnector1">
            <a:avLst/>
          </a:prstGeom>
          <a:noFill/>
          <a:ln w="38100" cap="flat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6" name="Shape 416"/>
          <p:cNvCxnSpPr/>
          <p:nvPr/>
        </p:nvCxnSpPr>
        <p:spPr>
          <a:xfrm flipH="1">
            <a:off x="1451224" y="1479725"/>
            <a:ext cx="2390400" cy="4197299"/>
          </a:xfrm>
          <a:prstGeom prst="straightConnector1">
            <a:avLst/>
          </a:prstGeom>
          <a:noFill/>
          <a:ln w="38100" cap="flat">
            <a:solidFill>
              <a:srgbClr val="CC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7" name="Shape 417"/>
          <p:cNvSpPr/>
          <p:nvPr/>
        </p:nvSpPr>
        <p:spPr>
          <a:xfrm>
            <a:off x="784500" y="657975"/>
            <a:ext cx="3618900" cy="8477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algn="ctr"/>
            <a:r>
              <a:rPr sz="2400" b="1">
                <a:solidFill>
                  <a:schemeClr val="lt1"/>
                </a:solidFill>
              </a:rPr>
              <a:t>friend activity on selected fan page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/>
          <p:nvPr/>
        </p:nvSpPr>
        <p:spPr>
          <a:xfrm>
            <a:off x="251125" y="94947"/>
            <a:ext cx="8530641" cy="66681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23" name="Shape 423"/>
          <p:cNvSpPr/>
          <p:nvPr/>
        </p:nvSpPr>
        <p:spPr>
          <a:xfrm>
            <a:off x="4529825" y="569400"/>
            <a:ext cx="2328000" cy="6959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purchase on fb</a:t>
            </a:r>
          </a:p>
          <a:p>
            <a:endParaRPr sz="2200">
              <a:solidFill>
                <a:schemeClr val="lt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/>
          <p:nvPr/>
        </p:nvSpPr>
        <p:spPr>
          <a:xfrm>
            <a:off x="444500" y="152400"/>
            <a:ext cx="8424860" cy="6299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29" name="Shape 429"/>
          <p:cNvSpPr/>
          <p:nvPr/>
        </p:nvSpPr>
        <p:spPr>
          <a:xfrm>
            <a:off x="4529825" y="569400"/>
            <a:ext cx="2328000" cy="86039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2200">
                <a:solidFill>
                  <a:schemeClr val="lt1"/>
                </a:solidFill>
              </a:rPr>
              <a:t>embedded videos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Shape 434"/>
          <p:cNvSpPr>
            <a:spLocks noGrp="1"/>
          </p:cNvSpPr>
          <p:nvPr>
            <p:ph type="title"/>
          </p:nvPr>
        </p:nvSpPr>
        <p:spPr>
          <a:xfrm>
            <a:off x="494339" y="2857144"/>
            <a:ext cx="8459999" cy="3441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 dirty="0">
                <a:solidFill>
                  <a:schemeClr val="lt1"/>
                </a:solidFill>
              </a:rPr>
              <a:t>88% of </a:t>
            </a:r>
            <a:r>
              <a:rPr sz="2400" b="1" i="1" dirty="0">
                <a:solidFill>
                  <a:schemeClr val="lt1"/>
                </a:solidFill>
              </a:rPr>
              <a:t>Facebook</a:t>
            </a:r>
            <a:r>
              <a:rPr sz="2400" b="1" dirty="0">
                <a:solidFill>
                  <a:schemeClr val="lt1"/>
                </a:solidFill>
              </a:rPr>
              <a:t> users who join your </a:t>
            </a:r>
            <a:r>
              <a:rPr sz="2400" b="1" i="1" dirty="0">
                <a:solidFill>
                  <a:schemeClr val="lt1"/>
                </a:solidFill>
              </a:rPr>
              <a:t>fan</a:t>
            </a:r>
            <a:r>
              <a:rPr sz="2400" b="1" dirty="0">
                <a:solidFill>
                  <a:schemeClr val="lt1"/>
                </a:solidFill>
              </a:rPr>
              <a:t> page never </a:t>
            </a:r>
            <a:r>
              <a:rPr sz="2400" b="1" i="1" dirty="0">
                <a:solidFill>
                  <a:schemeClr val="lt1"/>
                </a:solidFill>
              </a:rPr>
              <a:t>return</a:t>
            </a:r>
            <a:r>
              <a:rPr sz="2400" b="1" dirty="0">
                <a:solidFill>
                  <a:schemeClr val="lt1"/>
                </a:solidFill>
              </a:rPr>
              <a:t> to the actual page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 dirty="0">
                <a:solidFill>
                  <a:schemeClr val="lt1"/>
                </a:solidFill>
              </a:rPr>
              <a:t>A typical post reaches only about 17% of your fans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 dirty="0">
                <a:solidFill>
                  <a:schemeClr val="lt1"/>
                </a:solidFill>
              </a:rPr>
              <a:t>A Facebook post typically lives for about 3 hours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 dirty="0">
                <a:solidFill>
                  <a:schemeClr val="lt1"/>
                </a:solidFill>
              </a:rPr>
              <a:t>Comments are about 4x more valuable than Likes</a:t>
            </a:r>
          </a:p>
          <a:p>
            <a:pPr lvl="0" algn="l" rtl="0">
              <a:lnSpc>
                <a:spcPct val="115000"/>
              </a:lnSpc>
              <a:spcBef>
                <a:spcPts val="1200"/>
              </a:spcBef>
              <a:spcAft>
                <a:spcPts val="200"/>
              </a:spcAft>
            </a:pPr>
            <a:r>
              <a:rPr sz="2400" b="1" dirty="0">
                <a:solidFill>
                  <a:schemeClr val="lt1"/>
                </a:solidFill>
              </a:rPr>
              <a:t>Facebook tracks everything to determine </a:t>
            </a:r>
            <a:r>
              <a:rPr sz="2400" b="1" dirty="0" smtClean="0">
                <a:solidFill>
                  <a:schemeClr val="lt1"/>
                </a:solidFill>
              </a:rPr>
              <a:t>affinity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435" name="Shape 435"/>
          <p:cNvSpPr/>
          <p:nvPr/>
        </p:nvSpPr>
        <p:spPr>
          <a:xfrm>
            <a:off x="3353516" y="403425"/>
            <a:ext cx="4299299" cy="1432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pPr lvl="0" rtl="0"/>
            <a:r>
              <a:rPr sz="6000" dirty="0">
                <a:solidFill>
                  <a:schemeClr val="lt2"/>
                </a:solidFill>
              </a:rPr>
              <a:t>Leveraging</a:t>
            </a:r>
          </a:p>
          <a:p>
            <a:r>
              <a:rPr sz="6000" dirty="0">
                <a:solidFill>
                  <a:schemeClr val="lt2"/>
                </a:solidFill>
              </a:rPr>
              <a:t>EdgeRank</a:t>
            </a:r>
          </a:p>
        </p:txBody>
      </p:sp>
      <p:sp>
        <p:nvSpPr>
          <p:cNvPr id="436" name="Shape 436"/>
          <p:cNvSpPr/>
          <p:nvPr/>
        </p:nvSpPr>
        <p:spPr>
          <a:xfrm>
            <a:off x="376500" y="102262"/>
            <a:ext cx="2623873" cy="26238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>
            <a:spLocks noGrp="1"/>
          </p:cNvSpPr>
          <p:nvPr>
            <p:ph type="title"/>
          </p:nvPr>
        </p:nvSpPr>
        <p:spPr>
          <a:xfrm>
            <a:off x="838200" y="1311275"/>
            <a:ext cx="7315200" cy="11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edgerank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442" name="Shape 442"/>
          <p:cNvSpPr>
            <a:spLocks noGrp="1"/>
          </p:cNvSpPr>
          <p:nvPr>
            <p:ph idx="1"/>
          </p:nvPr>
        </p:nvSpPr>
        <p:spPr>
          <a:xfrm>
            <a:off x="547174" y="2957511"/>
            <a:ext cx="8074499" cy="3538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200000"/>
              <a:buFont typeface="Arial"/>
            </a:pPr>
            <a:r>
              <a:rPr sz="1800">
                <a:solidFill>
                  <a:schemeClr val="lt2"/>
                </a:solidFill>
              </a:rPr>
              <a:t>
</a:t>
            </a:r>
            <a:r>
              <a:rPr sz="3000">
                <a:solidFill>
                  <a:srgbClr val="666666"/>
                </a:solidFill>
              </a:rPr>
              <a:t>Facebook EdgeRank formula is Affinity x Weight x Time Decay.</a:t>
            </a:r>
          </a:p>
          <a:p>
            <a:pPr lvl="0" algn="ctr" rtl="0">
              <a:lnSpc>
                <a:spcPct val="115000"/>
              </a:lnSpc>
              <a:buClr>
                <a:schemeClr val="lt2"/>
              </a:buClr>
              <a:buSzPct val="120000"/>
              <a:buFont typeface="Arial"/>
            </a:pPr>
            <a:r>
              <a:rPr sz="3000" b="1">
                <a:solidFill>
                  <a:srgbClr val="F3F3F3"/>
                </a:solidFill>
              </a:rPr>
              <a:t>Affinity x Weight x Time Decay</a:t>
            </a:r>
          </a:p>
          <a:p>
            <a:endParaRPr sz="3000" b="1">
              <a:solidFill>
                <a:srgbClr val="F3F3F3"/>
              </a:solidFill>
            </a:endParaRPr>
          </a:p>
          <a:p>
            <a:pPr marL="0" marR="0" lvl="0" indent="0" algn="l" rtl="0">
              <a:buClr>
                <a:schemeClr val="lt2"/>
              </a:buClr>
              <a:buSzPct val="128571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3200">
                <a:solidFill>
                  <a:schemeClr val="lt2"/>
                </a:solidFill>
              </a:rPr>
              <a:t>edgerank = affinity x weight x time decay</a:t>
            </a:r>
          </a:p>
          <a:p>
            <a:endParaRPr sz="3200">
              <a:solidFill>
                <a:schemeClr val="lt2"/>
              </a:solidFill>
            </a:endParaRPr>
          </a:p>
        </p:txBody>
      </p:sp>
      <p:sp>
        <p:nvSpPr>
          <p:cNvPr id="443" name="Shape 443"/>
          <p:cNvSpPr/>
          <p:nvPr/>
        </p:nvSpPr>
        <p:spPr>
          <a:xfrm>
            <a:off x="558681" y="-246189"/>
            <a:ext cx="8051485" cy="60354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44" name="Shape 444"/>
          <p:cNvSpPr/>
          <p:nvPr/>
        </p:nvSpPr>
        <p:spPr>
          <a:xfrm>
            <a:off x="-238506" y="5546875"/>
            <a:ext cx="9308099" cy="906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445" name="Shape 445"/>
          <p:cNvSpPr/>
          <p:nvPr/>
        </p:nvSpPr>
        <p:spPr>
          <a:xfrm>
            <a:off x="481475" y="5636825"/>
            <a:ext cx="9120300" cy="71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r>
              <a:rPr sz="4200" b="1">
                <a:solidFill>
                  <a:srgbClr val="434343"/>
                </a:solidFill>
              </a:rPr>
              <a:t>Affinity X Weight X Time Decay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/>
          <p:nvPr/>
        </p:nvSpPr>
        <p:spPr>
          <a:xfrm>
            <a:off x="7804325" y="4744537"/>
            <a:ext cx="1200150" cy="1771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51" name="Shape 451"/>
          <p:cNvSpPr>
            <a:spLocks noGrp="1"/>
          </p:cNvSpPr>
          <p:nvPr>
            <p:ph type="body" idx="1"/>
          </p:nvPr>
        </p:nvSpPr>
        <p:spPr>
          <a:xfrm>
            <a:off x="271633" y="157072"/>
            <a:ext cx="8237400" cy="65761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marL="215900" lvl="0" indent="0" rtl="0">
              <a:buNone/>
            </a:pPr>
            <a:r>
              <a:rPr sz="2400" b="1" dirty="0">
                <a:solidFill>
                  <a:schemeClr val="lt2"/>
                </a:solidFill>
              </a:rPr>
              <a:t>Example 1:</a:t>
            </a:r>
          </a:p>
          <a:p>
            <a:pPr marL="215900" lvl="0" indent="0" rtl="0">
              <a:buNone/>
            </a:pPr>
            <a:r>
              <a:rPr sz="2000" dirty="0"/>
              <a:t>Your brand posts a message. One of your fans, with lots of friends.</a:t>
            </a:r>
          </a:p>
          <a:p>
            <a:pPr marL="215900" indent="0">
              <a:buNone/>
            </a:pPr>
            <a:endParaRPr sz="2000" dirty="0"/>
          </a:p>
          <a:p>
            <a:pPr marL="215900" lvl="0" indent="0" rtl="0">
              <a:buNone/>
            </a:pPr>
            <a:r>
              <a:rPr sz="2000" dirty="0"/>
              <a:t>1. Facebook scores "edges."</a:t>
            </a:r>
          </a:p>
          <a:p>
            <a:pPr marL="215900" lvl="0" indent="0" rtl="0">
              <a:buNone/>
            </a:pPr>
            <a:r>
              <a:rPr sz="2000" dirty="0"/>
              <a:t>    A. because the fan in the past, might have clicked on all your messages and been on your page numerous times, there is a high degree of affinity between you and the fan. For that reason, the affinity score might be 5.</a:t>
            </a:r>
          </a:p>
          <a:p>
            <a:pPr marL="215900" lvl="0" indent="0" rtl="0">
              <a:buNone/>
            </a:pPr>
            <a:r>
              <a:rPr sz="2000" dirty="0"/>
              <a:t>    B. There is a link in the post which may have weight score of 3.</a:t>
            </a:r>
          </a:p>
          <a:p>
            <a:pPr marL="215900" lvl="0" indent="0" rtl="0">
              <a:buNone/>
            </a:pPr>
            <a:r>
              <a:rPr sz="2000" dirty="0"/>
              <a:t>    C. The post is a day old, so let's say the age score is 2.</a:t>
            </a:r>
          </a:p>
          <a:p>
            <a:pPr marL="215900" lvl="0" indent="0" rtl="0">
              <a:buNone/>
            </a:pPr>
            <a:r>
              <a:rPr sz="2000" dirty="0"/>
              <a:t>    D. Total edge score is 5 * 3 * 2 = 30</a:t>
            </a:r>
          </a:p>
          <a:p>
            <a:pPr marL="215900" lvl="0" indent="0" rtl="0">
              <a:buNone/>
            </a:pPr>
            <a:r>
              <a:rPr sz="2000" dirty="0"/>
              <a:t>    E. There is only one edge, so the total object score is 30.</a:t>
            </a:r>
          </a:p>
          <a:p>
            <a:pPr marL="215900" indent="0">
              <a:buNone/>
            </a:pPr>
            <a:endParaRPr sz="2000" dirty="0"/>
          </a:p>
          <a:p>
            <a:pPr marL="215900" lvl="0" indent="0" rtl="0">
              <a:buNone/>
            </a:pPr>
            <a:r>
              <a:rPr sz="2000" dirty="0"/>
              <a:t>2. As the fan logs into FB, FB will score all posts in a similar way and put the top-scoring posts at the top of the feed and/or in "highlighted stories</a:t>
            </a:r>
            <a:r>
              <a:rPr sz="2000" dirty="0" smtClean="0"/>
              <a:t>"</a:t>
            </a:r>
            <a:endParaRPr sz="2000" dirty="0"/>
          </a:p>
          <a:p>
            <a:pPr marL="457200" indent="0">
              <a:buNone/>
            </a:pPr>
            <a:r>
              <a:rPr sz="2000" b="1" dirty="0"/>
              <a:t>If your post, with a score of 30, is one of the top-scoring</a:t>
            </a:r>
            <a:br>
              <a:rPr sz="2000" b="1" dirty="0"/>
            </a:br>
            <a:r>
              <a:rPr sz="2000" b="1" dirty="0"/>
              <a:t>posts, you will show near the top of the fan's news feed.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/>
        </p:nvSpPr>
        <p:spPr>
          <a:xfrm>
            <a:off x="7804325" y="4744537"/>
            <a:ext cx="1200150" cy="17716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457" name="Shape 457"/>
          <p:cNvSpPr>
            <a:spLocks noGrp="1"/>
          </p:cNvSpPr>
          <p:nvPr>
            <p:ph type="body" idx="1"/>
          </p:nvPr>
        </p:nvSpPr>
        <p:spPr>
          <a:xfrm>
            <a:off x="271633" y="139807"/>
            <a:ext cx="8237400" cy="69967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marL="215900" lvl="0" indent="0" rtl="0">
              <a:buNone/>
            </a:pPr>
            <a:r>
              <a:rPr sz="2400" dirty="0">
                <a:solidFill>
                  <a:schemeClr val="lt2"/>
                </a:solidFill>
              </a:rPr>
              <a:t>Add another edge,</a:t>
            </a:r>
            <a:r>
              <a:rPr sz="2400" b="1" dirty="0">
                <a:solidFill>
                  <a:schemeClr val="lt2"/>
                </a:solidFill>
              </a:rPr>
              <a:t> Example 2</a:t>
            </a:r>
            <a:r>
              <a:rPr sz="2400" dirty="0">
                <a:solidFill>
                  <a:schemeClr val="lt2"/>
                </a:solidFill>
              </a:rPr>
              <a:t>:</a:t>
            </a:r>
          </a:p>
          <a:p>
            <a:pPr marL="215900" lvl="0" indent="0" rtl="0">
              <a:buNone/>
            </a:pPr>
            <a:r>
              <a:rPr sz="2000" dirty="0"/>
              <a:t>The fan, from last example, makes a comment on your post. The fan's friend logs in. Will the friend see your post?</a:t>
            </a:r>
          </a:p>
          <a:p>
            <a:pPr marL="457200" lvl="0" indent="0" rtl="0">
              <a:buNone/>
            </a:pPr>
            <a:r>
              <a:rPr sz="2000" dirty="0"/>
              <a:t>1. By making a comment, the fan added an edge to the post.</a:t>
            </a:r>
          </a:p>
          <a:p>
            <a:pPr marL="457200" lvl="0" indent="0" rtl="0">
              <a:buNone/>
            </a:pPr>
            <a:r>
              <a:rPr sz="2400" dirty="0"/>
              <a:t>2.</a:t>
            </a:r>
            <a:r>
              <a:rPr sz="2000" dirty="0"/>
              <a:t> Now FB needs to rank two edges. First edge:</a:t>
            </a:r>
          </a:p>
          <a:p>
            <a:pPr marL="457200" lvl="0" indent="0" rtl="0">
              <a:buNone/>
            </a:pPr>
            <a:r>
              <a:rPr sz="2000" dirty="0"/>
              <a:t>    A. Affinity between friend and your brand = 1(very low)</a:t>
            </a:r>
          </a:p>
          <a:p>
            <a:pPr marL="457200" lvl="0" indent="0" rtl="0">
              <a:buNone/>
            </a:pPr>
            <a:r>
              <a:rPr sz="2000" dirty="0"/>
              <a:t>    B. Weight of your post = 3 (from last example)</a:t>
            </a:r>
          </a:p>
          <a:p>
            <a:pPr marL="457200" lvl="0" indent="0" rtl="0">
              <a:buNone/>
            </a:pPr>
            <a:r>
              <a:rPr sz="2000" dirty="0"/>
              <a:t>    C. Time decay = 2</a:t>
            </a:r>
          </a:p>
          <a:p>
            <a:pPr marL="457200" lvl="0" indent="0" rtl="0">
              <a:buNone/>
            </a:pPr>
            <a:r>
              <a:rPr sz="2000" dirty="0"/>
              <a:t>    D. Edge score of first edge: 1 * 3 * 2 = 6</a:t>
            </a:r>
          </a:p>
          <a:p>
            <a:pPr marL="457200" lvl="0" indent="0" rtl="0">
              <a:buNone/>
            </a:pPr>
            <a:r>
              <a:rPr sz="2000" dirty="0"/>
              <a:t>3. Second edge (fan's comment)</a:t>
            </a:r>
          </a:p>
          <a:p>
            <a:pPr marL="457200" lvl="0" indent="0" rtl="0">
              <a:buNone/>
            </a:pPr>
            <a:r>
              <a:rPr sz="2000" dirty="0"/>
              <a:t>    A. Affinity between friend and fan = 7 (high)</a:t>
            </a:r>
          </a:p>
          <a:p>
            <a:pPr marL="457200" lvl="0" indent="0" rtl="0">
              <a:buNone/>
            </a:pPr>
            <a:r>
              <a:rPr sz="2000" dirty="0"/>
              <a:t>    B. Weight of a comment, say 5</a:t>
            </a:r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sz="2000" dirty="0"/>
              <a:t>    C. Time decay = 4 (friend logged in quickly after comment).</a:t>
            </a:r>
          </a:p>
          <a:p>
            <a:pPr marL="457200" lvl="0" indent="0" rtl="0">
              <a:buNone/>
            </a:pPr>
            <a:r>
              <a:rPr sz="2000" dirty="0"/>
              <a:t>    D. Edge score of second edge: 7 * 5 * 4 = 140</a:t>
            </a:r>
          </a:p>
          <a:p>
            <a:pPr marL="215900" indent="0">
              <a:buNone/>
            </a:pPr>
            <a:endParaRPr sz="2000" dirty="0"/>
          </a:p>
          <a:p>
            <a:pPr marL="0" lvl="0" indent="0" rtl="0">
              <a:buNone/>
            </a:pPr>
            <a:r>
              <a:rPr sz="2000" b="1" dirty="0"/>
              <a:t>       Total object EdgeRank score becomes: 6 + 140 = 146</a:t>
            </a:r>
          </a:p>
          <a:p>
            <a:pPr marL="457200" lvl="0" indent="0" rtl="0">
              <a:buNone/>
            </a:pPr>
            <a:r>
              <a:rPr sz="2000" b="1" dirty="0"/>
              <a:t>Recorded, monitored and impacts your future scores.</a:t>
            </a:r>
          </a:p>
          <a:p>
            <a:pPr marL="215900" indent="0">
              <a:buNone/>
            </a:pPr>
            <a:endParaRPr sz="2000" b="1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>
            <a:spLocks noGrp="1"/>
          </p:cNvSpPr>
          <p:nvPr>
            <p:ph type="body" idx="1"/>
          </p:nvPr>
        </p:nvSpPr>
        <p:spPr>
          <a:xfrm>
            <a:off x="643650" y="21956"/>
            <a:ext cx="7856700" cy="62044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spAutoFit/>
          </a:bodyPr>
          <a:lstStyle/>
          <a:p>
            <a:pPr marL="215900" lvl="0" indent="0" rtl="0">
              <a:lnSpc>
                <a:spcPct val="115000"/>
              </a:lnSpc>
              <a:buNone/>
            </a:pPr>
            <a:r>
              <a:rPr sz="3200" b="1" dirty="0">
                <a:solidFill>
                  <a:schemeClr val="lt2"/>
                </a:solidFill>
              </a:rPr>
              <a:t>Strategy is</a:t>
            </a:r>
            <a:r>
              <a:rPr sz="3200" b="1" dirty="0"/>
              <a:t> Leverage for Engagement</a:t>
            </a:r>
          </a:p>
          <a:p>
            <a:pPr marL="215900" lvl="0" indent="0" algn="ctr" rtl="0">
              <a:lnSpc>
                <a:spcPct val="115000"/>
              </a:lnSpc>
              <a:buNone/>
            </a:pPr>
            <a:r>
              <a:rPr sz="2200" b="1" dirty="0">
                <a:solidFill>
                  <a:schemeClr val="lt2"/>
                </a:solidFill>
              </a:rPr>
              <a:t>Innovate, Serve as Resource, Be Real,</a:t>
            </a:r>
            <a:br>
              <a:rPr sz="2200" b="1" dirty="0">
                <a:solidFill>
                  <a:schemeClr val="lt2"/>
                </a:solidFill>
              </a:rPr>
            </a:br>
            <a:r>
              <a:rPr sz="2200" b="1" dirty="0">
                <a:solidFill>
                  <a:schemeClr val="lt2"/>
                </a:solidFill>
              </a:rPr>
              <a:t>Give Voice to Fans, Build and Foster Community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#1: Ask Questions</a:t>
            </a:r>
          </a:p>
          <a:p>
            <a:pPr marL="673100" marR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sz="2200" dirty="0"/>
              <a:t>Tip #2: Post Games and Trivia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#3: Interact with Fan Engagement</a:t>
            </a:r>
          </a:p>
          <a:p>
            <a:pPr marL="673100" marR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sz="2200" dirty="0"/>
              <a:t>Tip #4: Incorporate Apps </a:t>
            </a:r>
          </a:p>
          <a:p>
            <a:pPr marL="673100" marR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sz="2200" dirty="0"/>
              <a:t>Tip #5: Incorporate Relevant Photos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#6: Relate to Current Events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#7: Incorporate Videos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#8: Post Content for Time-Sensitive Campaigns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#9: Include Links within Posts</a:t>
            </a:r>
          </a:p>
          <a:p>
            <a:pPr marL="673100" lvl="0" indent="0" rtl="0">
              <a:lnSpc>
                <a:spcPct val="115000"/>
              </a:lnSpc>
              <a:buNone/>
            </a:pPr>
            <a:r>
              <a:rPr sz="2200" dirty="0"/>
              <a:t>Tip #10: Be Explicit in Your Posts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xfrm>
            <a:off x="914400" y="1311275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member profile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</a:t>
            </a:r>
            <a:r>
              <a:rPr sz="30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(for individuals’ fb page)</a:t>
            </a:r>
          </a:p>
          <a:p>
            <a:endParaRPr sz="3000" b="1" i="0" u="none" strike="noStrike" cap="none" baseline="0">
              <a:solidFill>
                <a:schemeClr val="lt2"/>
              </a:solidFill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130" name="Shape 130"/>
          <p:cNvSpPr/>
          <p:nvPr/>
        </p:nvSpPr>
        <p:spPr>
          <a:xfrm>
            <a:off x="914400" y="2713036"/>
            <a:ext cx="7608886" cy="39592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/>
        </p:nvSpPr>
        <p:spPr>
          <a:xfrm>
            <a:off x="221424" y="653407"/>
            <a:ext cx="8701151" cy="52349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36" name="Shape 136"/>
          <p:cNvSpPr/>
          <p:nvPr/>
        </p:nvSpPr>
        <p:spPr>
          <a:xfrm>
            <a:off x="1138775" y="316325"/>
            <a:ext cx="4744799" cy="1050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91425" rIns="91425" bIns="91425" anchor="t" anchorCtr="0">
            <a:spAutoFit/>
          </a:bodyPr>
          <a:lstStyle/>
          <a:p>
            <a:r>
              <a:rPr sz="3000" b="1">
                <a:solidFill>
                  <a:schemeClr val="lt1"/>
                </a:solidFill>
              </a:rPr>
              <a:t>new member "timeline" profile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title"/>
          </p:nvPr>
        </p:nvSpPr>
        <p:spPr>
          <a:xfrm>
            <a:off x="914400" y="1957386"/>
            <a:ext cx="7315200" cy="15652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fb has 3 types of business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 pages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– </a:t>
            </a:r>
            <a:r>
              <a:rPr sz="36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each has a little different setup and information</a:t>
            </a:r>
          </a:p>
        </p:txBody>
      </p:sp>
      <p:sp>
        <p:nvSpPr>
          <p:cNvPr id="142" name="Shape 142"/>
          <p:cNvSpPr>
            <a:spLocks noGrp="1"/>
          </p:cNvSpPr>
          <p:nvPr>
            <p:ph idx="1"/>
          </p:nvPr>
        </p:nvSpPr>
        <p:spPr>
          <a:xfrm>
            <a:off x="914400" y="3659187"/>
            <a:ext cx="7315200" cy="3198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local businesses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 brand, product, or organization</a:t>
            </a:r>
          </a:p>
          <a:p>
            <a:pPr marL="0" marR="0" lvl="1" indent="0" algn="l" rtl="0">
              <a:buClr>
                <a:schemeClr val="lt2"/>
              </a:buClr>
              <a:buSzPct val="100000"/>
              <a:buFont typeface="Wingdings"/>
              <a:buChar char="§"/>
            </a:pPr>
            <a:r>
              <a:rPr sz="2800">
                <a:solidFill>
                  <a:schemeClr val="lt2"/>
                </a:solidFill>
              </a:rPr>
              <a:t> </a:t>
            </a:r>
            <a:r>
              <a:rPr sz="28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a public figure, artist, band, etc.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2B32"/>
            </a:gs>
            <a:gs pos="65000">
              <a:srgbClr val="273037"/>
            </a:gs>
            <a:gs pos="100000">
              <a:srgbClr val="606B76"/>
            </a:gs>
            <a:gs pos="100000">
              <a:srgbClr val="606B76"/>
            </a:gs>
          </a:gsLst>
          <a:lin ang="5400000" scaled="0"/>
        </a:grad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xfrm>
            <a:off x="914400" y="1208087"/>
            <a:ext cx="7315200" cy="11541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</a:pP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use the 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like</a:t>
            </a:r>
            <a:r>
              <a:rPr sz="4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 button to become a 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“</a:t>
            </a:r>
            <a:r>
              <a:rPr sz="5400" b="1" i="0" u="sng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fan</a:t>
            </a:r>
            <a:r>
              <a:rPr sz="5400" b="1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rPr>
              <a:t>”</a:t>
            </a:r>
          </a:p>
        </p:txBody>
      </p:sp>
      <p:sp>
        <p:nvSpPr>
          <p:cNvPr id="148" name="Shape 148"/>
          <p:cNvSpPr/>
          <p:nvPr/>
        </p:nvSpPr>
        <p:spPr>
          <a:xfrm>
            <a:off x="914400" y="2957511"/>
            <a:ext cx="7315200" cy="35385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cxnSp>
        <p:nvCxnSpPr>
          <p:cNvPr id="149" name="Shape 149"/>
          <p:cNvCxnSpPr/>
          <p:nvPr/>
        </p:nvCxnSpPr>
        <p:spPr>
          <a:xfrm flipH="1">
            <a:off x="5702300" y="2401886"/>
            <a:ext cx="390524" cy="542925"/>
          </a:xfrm>
          <a:prstGeom prst="straightConnector1">
            <a:avLst/>
          </a:prstGeom>
          <a:noFill/>
          <a:ln w="57150" cap="rnd">
            <a:solidFill>
              <a:schemeClr val="lt2"/>
            </a:solidFill>
            <a:prstDash val="solid"/>
            <a:miter/>
            <a:headEnd type="none" w="sm" len="sm"/>
            <a:tailEnd type="arrow" w="med" len="med"/>
          </a:ln>
        </p:spPr>
      </p:cxnSp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>
  <a:themeElements>
    <a:clrScheme name="Perspective">
      <a:dk1>
        <a:srgbClr val="000000"/>
      </a:dk1>
      <a:lt1>
        <a:srgbClr val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Perspective">
      <a:dk1>
        <a:srgbClr val="000000"/>
      </a:dk1>
      <a:lt1>
        <a:srgbClr val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1679</Words>
  <Application>Microsoft Macintosh PowerPoint</Application>
  <PresentationFormat>On-screen Show (4:3)</PresentationFormat>
  <Paragraphs>262</Paragraphs>
  <Slides>58</Slides>
  <Notes>58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0" baseType="lpstr">
      <vt:lpstr/>
      <vt:lpstr/>
      <vt:lpstr>social networks:  facebook</vt:lpstr>
      <vt:lpstr>social networks:  facebook</vt:lpstr>
      <vt:lpstr>people on facebook</vt:lpstr>
      <vt:lpstr>PowerPoint Presentation</vt:lpstr>
      <vt:lpstr>mobile</vt:lpstr>
      <vt:lpstr>fb “member profile” (for individuals’ fb page) </vt:lpstr>
      <vt:lpstr>PowerPoint Presentation</vt:lpstr>
      <vt:lpstr>fb has 3 types of business “fan pages” – each has a little different setup and information</vt:lpstr>
      <vt:lpstr>use the “like” button to become a “fan”</vt:lpstr>
      <vt:lpstr>all fan pages have some universal “tab” elements</vt:lpstr>
      <vt:lpstr>“iframes” – embed external content on fb pages</vt:lpstr>
      <vt:lpstr>all sorts of fan page customizations possible</vt:lpstr>
      <vt:lpstr>3rd party custom page creation - "shortstack"</vt:lpstr>
      <vt:lpstr>some fan landing pages ask viewer to select the “like” button – “fan-gating”</vt:lpstr>
      <vt:lpstr>fb advertising</vt:lpstr>
      <vt:lpstr>PowerPoint Presentation</vt:lpstr>
      <vt:lpstr>detailed measurement metrics</vt:lpstr>
      <vt:lpstr>notable fb fan pages create “stopping power”</vt:lpstr>
      <vt:lpstr>compelling fan pages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88% of Facebook users who join your fan page never return to the actual page A typical post reaches only about 17% of your fans A Facebook post typically lives for about 3 hours Comments are about 4x more valuable than Likes Facebook tracks everything to determine affinity        </vt:lpstr>
      <vt:lpstr>“edgerank”</vt:lpstr>
      <vt:lpstr>PowerPoint Presentation</vt:lpstr>
      <vt:lpstr>PowerPoint Presentation</vt:lpstr>
      <vt:lpstr>PowerPoint Presentation</vt:lpstr>
      <vt:lpstr>people on facebook</vt:lpstr>
      <vt:lpstr>PowerPoint Presentation</vt:lpstr>
      <vt:lpstr>mobile</vt:lpstr>
      <vt:lpstr>fb “member profile” (for individuals’ fb page) </vt:lpstr>
      <vt:lpstr>PowerPoint Presentation</vt:lpstr>
      <vt:lpstr>fb has 3 types of business “fan pages” – each has a little different setup and information</vt:lpstr>
      <vt:lpstr>use the “like” button to become a “fan”</vt:lpstr>
      <vt:lpstr>all fan pages have some universal “tab” elements</vt:lpstr>
      <vt:lpstr>“iframes” – embed external content on fb pages</vt:lpstr>
      <vt:lpstr>all sorts of fan page customizations possible</vt:lpstr>
      <vt:lpstr>3rd party custom page creation - "shortstack"</vt:lpstr>
      <vt:lpstr>some fan landing pages ask viewer to select the “like” button – “fan-gating”</vt:lpstr>
      <vt:lpstr>fb advertising</vt:lpstr>
      <vt:lpstr>PowerPoint Presentation</vt:lpstr>
      <vt:lpstr>detailed measurement metrics</vt:lpstr>
      <vt:lpstr>notable fb fan pages create “stopping power”</vt:lpstr>
      <vt:lpstr>compelling fan pages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88% of Facebook users who join your fan page never return to the actual page A typical post reaches only about 17% of your fans A Facebook post typically lives for about 3 hours Comments are about 4x more valuable than Likes Facebook tracks everything to determine affinity</vt:lpstr>
      <vt:lpstr>“edgerank”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networks:  facebook</dc:title>
  <cp:lastModifiedBy>Charlie Mayfield</cp:lastModifiedBy>
  <cp:revision>1</cp:revision>
  <dcterms:modified xsi:type="dcterms:W3CDTF">2012-01-28T03:33:58Z</dcterms:modified>
</cp:coreProperties>
</file>